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9" r:id="rId2"/>
    <p:sldId id="310" r:id="rId3"/>
    <p:sldId id="314" r:id="rId4"/>
    <p:sldId id="315" r:id="rId5"/>
    <p:sldId id="259" r:id="rId6"/>
    <p:sldId id="318" r:id="rId7"/>
    <p:sldId id="284" r:id="rId8"/>
    <p:sldId id="320" r:id="rId9"/>
    <p:sldId id="321" r:id="rId10"/>
    <p:sldId id="322" r:id="rId11"/>
    <p:sldId id="323" r:id="rId12"/>
    <p:sldId id="261" r:id="rId13"/>
    <p:sldId id="327" r:id="rId14"/>
    <p:sldId id="329" r:id="rId15"/>
    <p:sldId id="331" r:id="rId16"/>
    <p:sldId id="345" r:id="rId17"/>
    <p:sldId id="333" r:id="rId18"/>
    <p:sldId id="341" r:id="rId19"/>
    <p:sldId id="342" r:id="rId20"/>
    <p:sldId id="334" r:id="rId21"/>
    <p:sldId id="335" r:id="rId22"/>
    <p:sldId id="336" r:id="rId23"/>
    <p:sldId id="316" r:id="rId24"/>
    <p:sldId id="343" r:id="rId25"/>
    <p:sldId id="337" r:id="rId26"/>
    <p:sldId id="317" r:id="rId27"/>
    <p:sldId id="338" r:id="rId28"/>
    <p:sldId id="339" r:id="rId29"/>
    <p:sldId id="340" r:id="rId30"/>
    <p:sldId id="319" r:id="rId31"/>
    <p:sldId id="283" r:id="rId32"/>
    <p:sldId id="264" r:id="rId33"/>
    <p:sldId id="304" r:id="rId34"/>
    <p:sldId id="296" r:id="rId35"/>
    <p:sldId id="298" r:id="rId36"/>
    <p:sldId id="348" r:id="rId37"/>
    <p:sldId id="265" r:id="rId38"/>
    <p:sldId id="301" r:id="rId39"/>
    <p:sldId id="266" r:id="rId40"/>
    <p:sldId id="350" r:id="rId41"/>
    <p:sldId id="267" r:id="rId42"/>
    <p:sldId id="311" r:id="rId43"/>
    <p:sldId id="280" r:id="rId44"/>
    <p:sldId id="313" r:id="rId45"/>
    <p:sldId id="312" r:id="rId46"/>
    <p:sldId id="351"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girdar, Zil" initials="JZ" lastIdx="1" clrIdx="0">
    <p:extLst>
      <p:ext uri="{19B8F6BF-5375-455C-9EA6-DF929625EA0E}">
        <p15:presenceInfo xmlns:p15="http://schemas.microsoft.com/office/powerpoint/2012/main" userId="Jaigirdar, Z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9C3C"/>
    <a:srgbClr val="6E97C8"/>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1737E-33EA-4F76-AEB3-74D0D7DD4DE7}" v="5" dt="2022-11-15T22:54:30.46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3" autoAdjust="0"/>
    <p:restoredTop sz="90247" autoAdjust="0"/>
  </p:normalViewPr>
  <p:slideViewPr>
    <p:cSldViewPr>
      <p:cViewPr varScale="1">
        <p:scale>
          <a:sx n="89" d="100"/>
          <a:sy n="89" d="100"/>
        </p:scale>
        <p:origin x="1368" y="77"/>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335DA90-E4C6-4413-AAFB-DAD3A2031396}" type="datetimeFigureOut">
              <a:rPr lang="en-US" smtClean="0"/>
              <a:t>12/14/2022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A47FF4C-3B54-428C-BAC9-07A71D7A5D19}" type="slidenum">
              <a:rPr lang="en-US" smtClean="0"/>
              <a:t>‹#›</a:t>
            </a:fld>
            <a:endParaRPr lang="en-US"/>
          </a:p>
        </p:txBody>
      </p:sp>
    </p:spTree>
    <p:extLst>
      <p:ext uri="{BB962C8B-B14F-4D97-AF65-F5344CB8AC3E}">
        <p14:creationId xmlns:p14="http://schemas.microsoft.com/office/powerpoint/2010/main" val="194759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7FF4C-3B54-428C-BAC9-07A71D7A5D19}" type="slidenum">
              <a:rPr lang="en-US" smtClean="0"/>
              <a:t>1</a:t>
            </a:fld>
            <a:endParaRPr lang="en-US"/>
          </a:p>
        </p:txBody>
      </p:sp>
    </p:spTree>
    <p:extLst>
      <p:ext uri="{BB962C8B-B14F-4D97-AF65-F5344CB8AC3E}">
        <p14:creationId xmlns:p14="http://schemas.microsoft.com/office/powerpoint/2010/main" val="268354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34</a:t>
            </a:fld>
            <a:endParaRPr lang="en-US"/>
          </a:p>
        </p:txBody>
      </p:sp>
    </p:spTree>
    <p:extLst>
      <p:ext uri="{BB962C8B-B14F-4D97-AF65-F5344CB8AC3E}">
        <p14:creationId xmlns:p14="http://schemas.microsoft.com/office/powerpoint/2010/main" val="266409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35</a:t>
            </a:fld>
            <a:endParaRPr lang="en-US"/>
          </a:p>
        </p:txBody>
      </p:sp>
    </p:spTree>
    <p:extLst>
      <p:ext uri="{BB962C8B-B14F-4D97-AF65-F5344CB8AC3E}">
        <p14:creationId xmlns:p14="http://schemas.microsoft.com/office/powerpoint/2010/main" val="77723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36</a:t>
            </a:fld>
            <a:endParaRPr lang="en-US"/>
          </a:p>
        </p:txBody>
      </p:sp>
    </p:spTree>
    <p:extLst>
      <p:ext uri="{BB962C8B-B14F-4D97-AF65-F5344CB8AC3E}">
        <p14:creationId xmlns:p14="http://schemas.microsoft.com/office/powerpoint/2010/main" val="363598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42</a:t>
            </a:fld>
            <a:endParaRPr lang="en-US"/>
          </a:p>
        </p:txBody>
      </p:sp>
    </p:spTree>
    <p:extLst>
      <p:ext uri="{BB962C8B-B14F-4D97-AF65-F5344CB8AC3E}">
        <p14:creationId xmlns:p14="http://schemas.microsoft.com/office/powerpoint/2010/main" val="43620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7FF4C-3B54-428C-BAC9-07A71D7A5D19}" type="slidenum">
              <a:rPr lang="en-US" smtClean="0"/>
              <a:t>45</a:t>
            </a:fld>
            <a:endParaRPr lang="en-US"/>
          </a:p>
        </p:txBody>
      </p:sp>
    </p:spTree>
    <p:extLst>
      <p:ext uri="{BB962C8B-B14F-4D97-AF65-F5344CB8AC3E}">
        <p14:creationId xmlns:p14="http://schemas.microsoft.com/office/powerpoint/2010/main" val="336961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7FF4C-3B54-428C-BAC9-07A71D7A5D19}" type="slidenum">
              <a:rPr lang="en-US" smtClean="0"/>
              <a:t>46</a:t>
            </a:fld>
            <a:endParaRPr lang="en-US"/>
          </a:p>
        </p:txBody>
      </p:sp>
    </p:spTree>
    <p:extLst>
      <p:ext uri="{BB962C8B-B14F-4D97-AF65-F5344CB8AC3E}">
        <p14:creationId xmlns:p14="http://schemas.microsoft.com/office/powerpoint/2010/main" val="36206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7FF4C-3B54-428C-BAC9-07A71D7A5D19}" type="slidenum">
              <a:rPr lang="en-US" smtClean="0"/>
              <a:t>2</a:t>
            </a:fld>
            <a:endParaRPr lang="en-US"/>
          </a:p>
        </p:txBody>
      </p:sp>
    </p:spTree>
    <p:extLst>
      <p:ext uri="{BB962C8B-B14F-4D97-AF65-F5344CB8AC3E}">
        <p14:creationId xmlns:p14="http://schemas.microsoft.com/office/powerpoint/2010/main" val="3376037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7FF4C-3B54-428C-BAC9-07A71D7A5D19}" type="slidenum">
              <a:rPr lang="en-US" smtClean="0"/>
              <a:t>3</a:t>
            </a:fld>
            <a:endParaRPr lang="en-US"/>
          </a:p>
        </p:txBody>
      </p:sp>
    </p:spTree>
    <p:extLst>
      <p:ext uri="{BB962C8B-B14F-4D97-AF65-F5344CB8AC3E}">
        <p14:creationId xmlns:p14="http://schemas.microsoft.com/office/powerpoint/2010/main" val="100263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47FF4C-3B54-428C-BAC9-07A71D7A5D19}" type="slidenum">
              <a:rPr lang="en-US" smtClean="0"/>
              <a:t>4</a:t>
            </a:fld>
            <a:endParaRPr lang="en-US"/>
          </a:p>
        </p:txBody>
      </p:sp>
    </p:spTree>
    <p:extLst>
      <p:ext uri="{BB962C8B-B14F-4D97-AF65-F5344CB8AC3E}">
        <p14:creationId xmlns:p14="http://schemas.microsoft.com/office/powerpoint/2010/main" val="329282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11</a:t>
            </a:fld>
            <a:endParaRPr lang="en-US"/>
          </a:p>
        </p:txBody>
      </p:sp>
    </p:spTree>
    <p:extLst>
      <p:ext uri="{BB962C8B-B14F-4D97-AF65-F5344CB8AC3E}">
        <p14:creationId xmlns:p14="http://schemas.microsoft.com/office/powerpoint/2010/main" val="421895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12</a:t>
            </a:fld>
            <a:endParaRPr lang="en-US"/>
          </a:p>
        </p:txBody>
      </p:sp>
    </p:spTree>
    <p:extLst>
      <p:ext uri="{BB962C8B-B14F-4D97-AF65-F5344CB8AC3E}">
        <p14:creationId xmlns:p14="http://schemas.microsoft.com/office/powerpoint/2010/main" val="33554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16</a:t>
            </a:fld>
            <a:endParaRPr lang="en-US"/>
          </a:p>
        </p:txBody>
      </p:sp>
    </p:spTree>
    <p:extLst>
      <p:ext uri="{BB962C8B-B14F-4D97-AF65-F5344CB8AC3E}">
        <p14:creationId xmlns:p14="http://schemas.microsoft.com/office/powerpoint/2010/main" val="20192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22</a:t>
            </a:fld>
            <a:endParaRPr lang="en-US"/>
          </a:p>
        </p:txBody>
      </p:sp>
    </p:spTree>
    <p:extLst>
      <p:ext uri="{BB962C8B-B14F-4D97-AF65-F5344CB8AC3E}">
        <p14:creationId xmlns:p14="http://schemas.microsoft.com/office/powerpoint/2010/main" val="204661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7FF4C-3B54-428C-BAC9-07A71D7A5D19}" type="slidenum">
              <a:rPr lang="en-US" smtClean="0"/>
              <a:t>33</a:t>
            </a:fld>
            <a:endParaRPr lang="en-US"/>
          </a:p>
        </p:txBody>
      </p:sp>
    </p:spTree>
    <p:extLst>
      <p:ext uri="{BB962C8B-B14F-4D97-AF65-F5344CB8AC3E}">
        <p14:creationId xmlns:p14="http://schemas.microsoft.com/office/powerpoint/2010/main" val="370409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143256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627111" y="6250066"/>
            <a:ext cx="2234947" cy="41079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49352" y="152400"/>
            <a:ext cx="8842375" cy="841375"/>
          </a:xfrm>
          <a:custGeom>
            <a:avLst/>
            <a:gdLst/>
            <a:ahLst/>
            <a:cxnLst/>
            <a:rect l="l" t="t" r="r" b="b"/>
            <a:pathLst>
              <a:path w="8842375" h="841375">
                <a:moveTo>
                  <a:pt x="0" y="841248"/>
                </a:moveTo>
                <a:lnTo>
                  <a:pt x="8842248" y="841248"/>
                </a:lnTo>
                <a:lnTo>
                  <a:pt x="8842248" y="0"/>
                </a:lnTo>
                <a:lnTo>
                  <a:pt x="0" y="0"/>
                </a:lnTo>
                <a:lnTo>
                  <a:pt x="0" y="841248"/>
                </a:lnTo>
                <a:close/>
              </a:path>
            </a:pathLst>
          </a:custGeom>
          <a:solidFill>
            <a:srgbClr val="002C61"/>
          </a:solidFill>
        </p:spPr>
        <p:txBody>
          <a:bodyPr wrap="square" lIns="0" tIns="0" rIns="0" bIns="0" rtlCol="0"/>
          <a:lstStyle/>
          <a:p>
            <a:endParaRPr/>
          </a:p>
        </p:txBody>
      </p:sp>
      <p:sp>
        <p:nvSpPr>
          <p:cNvPr id="17" name="bk object 17"/>
          <p:cNvSpPr/>
          <p:nvPr/>
        </p:nvSpPr>
        <p:spPr>
          <a:xfrm>
            <a:off x="152400" y="1066800"/>
            <a:ext cx="8839200" cy="228600"/>
          </a:xfrm>
          <a:custGeom>
            <a:avLst/>
            <a:gdLst/>
            <a:ahLst/>
            <a:cxnLst/>
            <a:rect l="l" t="t" r="r" b="b"/>
            <a:pathLst>
              <a:path w="8839200" h="228600">
                <a:moveTo>
                  <a:pt x="0" y="228600"/>
                </a:moveTo>
                <a:lnTo>
                  <a:pt x="8839200" y="228600"/>
                </a:lnTo>
                <a:lnTo>
                  <a:pt x="8839200" y="0"/>
                </a:lnTo>
                <a:lnTo>
                  <a:pt x="0" y="0"/>
                </a:lnTo>
                <a:lnTo>
                  <a:pt x="0" y="228600"/>
                </a:lnTo>
                <a:close/>
              </a:path>
            </a:pathLst>
          </a:custGeom>
          <a:solidFill>
            <a:srgbClr val="C59200"/>
          </a:solidFill>
        </p:spPr>
        <p:txBody>
          <a:bodyPr wrap="square" lIns="0" tIns="0" rIns="0" bIns="0" rtlCol="0"/>
          <a:lstStyle/>
          <a:p>
            <a:endParaRPr/>
          </a:p>
        </p:txBody>
      </p:sp>
      <p:sp>
        <p:nvSpPr>
          <p:cNvPr id="18" name="bk object 18"/>
          <p:cNvSpPr/>
          <p:nvPr/>
        </p:nvSpPr>
        <p:spPr>
          <a:xfrm>
            <a:off x="144779" y="352043"/>
            <a:ext cx="154305" cy="155575"/>
          </a:xfrm>
          <a:custGeom>
            <a:avLst/>
            <a:gdLst/>
            <a:ahLst/>
            <a:cxnLst/>
            <a:rect l="l" t="t" r="r" b="b"/>
            <a:pathLst>
              <a:path w="154304" h="155575">
                <a:moveTo>
                  <a:pt x="0" y="0"/>
                </a:moveTo>
                <a:lnTo>
                  <a:pt x="0" y="155447"/>
                </a:lnTo>
                <a:lnTo>
                  <a:pt x="153924" y="77723"/>
                </a:lnTo>
                <a:lnTo>
                  <a:pt x="0" y="0"/>
                </a:lnTo>
                <a:close/>
              </a:path>
            </a:pathLst>
          </a:custGeom>
          <a:solidFill>
            <a:srgbClr val="FFFFFF"/>
          </a:solidFill>
        </p:spPr>
        <p:txBody>
          <a:bodyPr wrap="square" lIns="0" tIns="0" rIns="0" bIns="0" rtlCol="0"/>
          <a:lstStyle/>
          <a:p>
            <a:endParaRPr/>
          </a:p>
        </p:txBody>
      </p:sp>
      <p:sp>
        <p:nvSpPr>
          <p:cNvPr id="19" name="bk object 19"/>
          <p:cNvSpPr/>
          <p:nvPr/>
        </p:nvSpPr>
        <p:spPr>
          <a:xfrm>
            <a:off x="6627111" y="6250066"/>
            <a:ext cx="2234947" cy="4107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49352" y="312165"/>
            <a:ext cx="8845295" cy="513715"/>
          </a:xfrm>
          <a:prstGeom prst="rect">
            <a:avLst/>
          </a:prstGeom>
        </p:spPr>
        <p:txBody>
          <a:bodyPr wrap="square" lIns="0" tIns="0" rIns="0" bIns="0">
            <a:spAutoFit/>
          </a:bodyPr>
          <a:lstStyle>
            <a:lvl1pPr>
              <a:defRPr sz="3200" b="1" i="0">
                <a:solidFill>
                  <a:schemeClr val="bg1"/>
                </a:solidFill>
                <a:latin typeface="Verdana"/>
                <a:cs typeface="Verdana"/>
              </a:defRPr>
            </a:lvl1pPr>
          </a:lstStyle>
          <a:p>
            <a:endParaRPr/>
          </a:p>
        </p:txBody>
      </p:sp>
      <p:sp>
        <p:nvSpPr>
          <p:cNvPr id="3" name="Holder 3"/>
          <p:cNvSpPr>
            <a:spLocks noGrp="1"/>
          </p:cNvSpPr>
          <p:nvPr>
            <p:ph type="body" idx="1"/>
          </p:nvPr>
        </p:nvSpPr>
        <p:spPr>
          <a:xfrm>
            <a:off x="501649" y="1319530"/>
            <a:ext cx="8140700" cy="4693920"/>
          </a:xfrm>
          <a:prstGeom prst="rect">
            <a:avLst/>
          </a:prstGeom>
        </p:spPr>
        <p:txBody>
          <a:bodyPr wrap="square" lIns="0" tIns="0" rIns="0" bIns="0">
            <a:spAutoFit/>
          </a:bodyPr>
          <a:lstStyle>
            <a:lvl1pPr>
              <a:defRPr sz="20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12/14/2022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2.png"/><Relationship Id="rId2" Type="http://schemas.openxmlformats.org/officeDocument/2006/relationships/notesSlide" Target="../notesSlides/notesSlide9.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jp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hyperlink" Target="mailto:bbutler@pa.gov" TargetMode="External"/><Relationship Id="rId7" Type="http://schemas.openxmlformats.org/officeDocument/2006/relationships/hyperlink" Target="http://www.pema.pa.gov/"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mailto:zjaigirdar@pa.gov" TargetMode="External"/><Relationship Id="rId5" Type="http://schemas.openxmlformats.org/officeDocument/2006/relationships/hyperlink" Target="mailto:briaeichen@pa.gov" TargetMode="External"/><Relationship Id="rId4" Type="http://schemas.openxmlformats.org/officeDocument/2006/relationships/hyperlink" Target="mailto:marotherme@pa.gov"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pemawebtools.state.pa.us/Account/Register.aspx"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jpg"/><Relationship Id="rId4" Type="http://schemas.openxmlformats.org/officeDocument/2006/relationships/hyperlink" Target="https://www.pemawebtools.state.pa.u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emf"/></Relationships>
</file>

<file path=ppt/slides/_rels/slide46.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notesSlide" Target="../notesSlides/notesSlide15.xml"/><Relationship Id="rId7"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hyperlink" Target="z.2023%20911%20Program%20Guidance%20Overview%20Presentation.docx" TargetMode="External"/><Relationship Id="rId5" Type="http://schemas.openxmlformats.org/officeDocument/2006/relationships/image" Target="../media/image3.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7111" y="6250066"/>
            <a:ext cx="2234947" cy="410799"/>
          </a:xfrm>
          <a:prstGeom prst="rect">
            <a:avLst/>
          </a:prstGeom>
          <a:blipFill>
            <a:blip r:embed="rId3" cstate="print"/>
            <a:stretch>
              <a:fillRect/>
            </a:stretch>
          </a:blipFill>
        </p:spPr>
        <p:txBody>
          <a:bodyPr wrap="square" lIns="0" tIns="0" rIns="0" bIns="0" rtlCol="0"/>
          <a:lstStyle/>
          <a:p>
            <a:endParaRPr/>
          </a:p>
        </p:txBody>
      </p:sp>
      <p:pic>
        <p:nvPicPr>
          <p:cNvPr id="4" name="Picture 3">
            <a:extLst>
              <a:ext uri="{FF2B5EF4-FFF2-40B4-BE49-F238E27FC236}">
                <a16:creationId xmlns:a16="http://schemas.microsoft.com/office/drawing/2014/main" id="{206148E3-BC3A-443A-AA4D-46128BBFF0F2}"/>
              </a:ext>
            </a:extLst>
          </p:cNvPr>
          <p:cNvPicPr>
            <a:picLocks noChangeAspect="1"/>
          </p:cNvPicPr>
          <p:nvPr/>
        </p:nvPicPr>
        <p:blipFill>
          <a:blip r:embed="rId4"/>
          <a:stretch>
            <a:fillRect/>
          </a:stretch>
        </p:blipFill>
        <p:spPr>
          <a:xfrm>
            <a:off x="0" y="0"/>
            <a:ext cx="9143999" cy="1295399"/>
          </a:xfrm>
          <a:prstGeom prst="rect">
            <a:avLst/>
          </a:prstGeom>
        </p:spPr>
      </p:pic>
      <p:sp>
        <p:nvSpPr>
          <p:cNvPr id="8" name="Rectangle 7">
            <a:extLst>
              <a:ext uri="{FF2B5EF4-FFF2-40B4-BE49-F238E27FC236}">
                <a16:creationId xmlns:a16="http://schemas.microsoft.com/office/drawing/2014/main" id="{D203F265-0EF2-44B2-97F2-EBBB9CFA5B13}"/>
              </a:ext>
            </a:extLst>
          </p:cNvPr>
          <p:cNvSpPr/>
          <p:nvPr/>
        </p:nvSpPr>
        <p:spPr>
          <a:xfrm>
            <a:off x="35380" y="2017693"/>
            <a:ext cx="9067800" cy="954107"/>
          </a:xfrm>
          <a:prstGeom prst="rect">
            <a:avLst/>
          </a:prstGeom>
          <a:solidFill>
            <a:schemeClr val="tx2">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2800" b="1" dirty="0">
                <a:solidFill>
                  <a:schemeClr val="tx2"/>
                </a:solidFill>
                <a:latin typeface="Times New Roman" panose="02020603050405020304" pitchFamily="18" charset="0"/>
                <a:cs typeface="Times New Roman" panose="02020603050405020304" pitchFamily="18" charset="0"/>
              </a:rPr>
              <a:t>Pennsylvania Emergency </a:t>
            </a:r>
          </a:p>
          <a:p>
            <a:pPr algn="ctr"/>
            <a:r>
              <a:rPr lang="en-US" sz="2800" b="1" dirty="0">
                <a:solidFill>
                  <a:schemeClr val="tx2"/>
                </a:solidFill>
                <a:latin typeface="Times New Roman" panose="02020603050405020304" pitchFamily="18" charset="0"/>
                <a:cs typeface="Times New Roman" panose="02020603050405020304" pitchFamily="18" charset="0"/>
              </a:rPr>
              <a:t>Management Agency</a:t>
            </a:r>
            <a:endParaRPr lang="en-US" sz="32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6C89A20-DDDD-45C8-B890-DF05E59AF7A3}"/>
              </a:ext>
            </a:extLst>
          </p:cNvPr>
          <p:cNvSpPr txBox="1"/>
          <p:nvPr/>
        </p:nvSpPr>
        <p:spPr>
          <a:xfrm>
            <a:off x="533400" y="3239631"/>
            <a:ext cx="8153400" cy="224676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solidFill>
                  <a:schemeClr val="tx2"/>
                </a:solidFill>
                <a:latin typeface="Times New Roman" panose="02020603050405020304" pitchFamily="18" charset="0"/>
                <a:cs typeface="Times New Roman" panose="02020603050405020304" pitchFamily="18" charset="0"/>
              </a:rPr>
              <a:t>Presentation on the </a:t>
            </a:r>
          </a:p>
          <a:p>
            <a:pPr algn="ctr"/>
            <a:endParaRPr lang="en-US" sz="2800" b="1" dirty="0">
              <a:solidFill>
                <a:schemeClr val="tx2"/>
              </a:solidFill>
              <a:latin typeface="Times New Roman" panose="02020603050405020304" pitchFamily="18" charset="0"/>
              <a:cs typeface="Times New Roman" panose="02020603050405020304" pitchFamily="18" charset="0"/>
            </a:endParaRPr>
          </a:p>
          <a:p>
            <a:pPr algn="ct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911 Combined Report Overview </a:t>
            </a:r>
          </a:p>
          <a:p>
            <a:pPr algn="ct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and </a:t>
            </a:r>
          </a:p>
          <a:p>
            <a:pPr algn="ct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2023 911 Program Guidance Overview</a:t>
            </a:r>
          </a:p>
        </p:txBody>
      </p:sp>
    </p:spTree>
    <p:extLst>
      <p:ext uri="{BB962C8B-B14F-4D97-AF65-F5344CB8AC3E}">
        <p14:creationId xmlns:p14="http://schemas.microsoft.com/office/powerpoint/2010/main" val="242317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855E5DA-673B-4A2F-B12D-1C7AD1CD17B2}"/>
              </a:ext>
            </a:extLst>
          </p:cNvPr>
          <p:cNvSpPr txBox="1">
            <a:spLocks/>
          </p:cNvSpPr>
          <p:nvPr/>
        </p:nvSpPr>
        <p:spPr>
          <a:xfrm>
            <a:off x="1981200" y="1694780"/>
            <a:ext cx="6858000" cy="4078039"/>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lIns="0" tIns="0" rIns="0" bIns="0">
            <a:spAutoFit/>
          </a:bodyPr>
          <a:lstStyle>
            <a:lvl1pPr marL="0">
              <a:defRPr sz="2000" b="1" i="0">
                <a:solidFill>
                  <a:schemeClr val="tx1"/>
                </a:solidFill>
                <a:latin typeface="Times New Roman"/>
                <a:ea typeface="+mn-ea"/>
                <a:cs typeface="Times New Roman"/>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indent="-342900">
              <a:spcBef>
                <a:spcPts val="615"/>
              </a:spcBef>
              <a:buFont typeface="Wingdings" panose="05000000000000000000" pitchFamily="2" charset="2"/>
              <a:buChar char="ü"/>
            </a:pPr>
            <a:r>
              <a:rPr lang="en-US" b="0" kern="0" spc="-20" dirty="0"/>
              <a:t>Formal Audit will still require invoices especially if you use spreadsheets.</a:t>
            </a:r>
          </a:p>
          <a:p>
            <a:pPr marL="355600" indent="-342900">
              <a:spcBef>
                <a:spcPts val="615"/>
              </a:spcBef>
              <a:buFont typeface="Wingdings" panose="05000000000000000000" pitchFamily="2" charset="2"/>
              <a:buChar char="ü"/>
            </a:pPr>
            <a:r>
              <a:rPr lang="en-US" b="0" kern="0" spc="-20" dirty="0"/>
              <a:t>Uploads should be specific to the expense line items or easily identified.</a:t>
            </a:r>
          </a:p>
          <a:p>
            <a:pPr marL="355600" indent="-342900">
              <a:spcBef>
                <a:spcPts val="615"/>
              </a:spcBef>
              <a:buFont typeface="Wingdings" panose="05000000000000000000" pitchFamily="2" charset="2"/>
              <a:buChar char="ü"/>
            </a:pPr>
            <a:r>
              <a:rPr lang="en-US" b="0" kern="0" spc="-20" dirty="0"/>
              <a:t>If using spreadsheets, county documents, etc. the expense must be clearly noted.</a:t>
            </a:r>
          </a:p>
          <a:p>
            <a:pPr marL="355600" indent="-342900">
              <a:spcBef>
                <a:spcPts val="615"/>
              </a:spcBef>
              <a:buFont typeface="Wingdings" panose="05000000000000000000" pitchFamily="2" charset="2"/>
              <a:buChar char="ü"/>
            </a:pPr>
            <a:r>
              <a:rPr lang="en-US" b="0" kern="0" spc="-20" dirty="0"/>
              <a:t>Single upload for single expense referencing the correct item is best. </a:t>
            </a:r>
          </a:p>
          <a:p>
            <a:pPr marL="355600" indent="-342900">
              <a:spcBef>
                <a:spcPts val="615"/>
              </a:spcBef>
              <a:buFont typeface="Wingdings" panose="05000000000000000000" pitchFamily="2" charset="2"/>
              <a:buChar char="ü"/>
            </a:pPr>
            <a:r>
              <a:rPr lang="en-US" b="0" kern="0" spc="-20" dirty="0"/>
              <a:t>Do not upload information not specific to 911 such as other department’s data.</a:t>
            </a:r>
          </a:p>
          <a:p>
            <a:pPr marL="355600" indent="-342900">
              <a:spcBef>
                <a:spcPts val="615"/>
              </a:spcBef>
              <a:buFont typeface="Wingdings" panose="05000000000000000000" pitchFamily="2" charset="2"/>
              <a:buChar char="ü"/>
            </a:pPr>
            <a:r>
              <a:rPr lang="en-US" b="0" kern="0" spc="-20" dirty="0"/>
              <a:t>Multiple expenses can be connected to one document.  Be sure to select the box.</a:t>
            </a:r>
            <a:endParaRPr lang="en-US" b="0" kern="0" dirty="0">
              <a:solidFill>
                <a:srgbClr val="CC9C3C"/>
              </a:solidFill>
            </a:endParaRPr>
          </a:p>
        </p:txBody>
      </p:sp>
      <p:sp>
        <p:nvSpPr>
          <p:cNvPr id="4" name="Oval 3">
            <a:extLst>
              <a:ext uri="{FF2B5EF4-FFF2-40B4-BE49-F238E27FC236}">
                <a16:creationId xmlns:a16="http://schemas.microsoft.com/office/drawing/2014/main" id="{91049EA7-E88D-405C-85F5-49870C79144C}"/>
              </a:ext>
            </a:extLst>
          </p:cNvPr>
          <p:cNvSpPr/>
          <p:nvPr/>
        </p:nvSpPr>
        <p:spPr>
          <a:xfrm>
            <a:off x="-304800" y="990600"/>
            <a:ext cx="2747446" cy="2743200"/>
          </a:xfrm>
          <a:prstGeom prst="ellipse">
            <a:avLst/>
          </a:prstGeom>
          <a:pattFill prst="lgGrid">
            <a:fgClr>
              <a:srgbClr val="002060"/>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anose="02020603050405020304" pitchFamily="18" charset="0"/>
                <a:cs typeface="Times New Roman" panose="02020603050405020304" pitchFamily="18" charset="0"/>
              </a:rPr>
              <a:t>Supporting Documentation</a:t>
            </a:r>
          </a:p>
        </p:txBody>
      </p:sp>
      <p:sp>
        <p:nvSpPr>
          <p:cNvPr id="7" name="Title 1">
            <a:extLst>
              <a:ext uri="{FF2B5EF4-FFF2-40B4-BE49-F238E27FC236}">
                <a16:creationId xmlns:a16="http://schemas.microsoft.com/office/drawing/2014/main" id="{1FCCBC9E-E17E-4BF5-8FBA-4D49CBFEAEFB}"/>
              </a:ext>
            </a:extLst>
          </p:cNvPr>
          <p:cNvSpPr>
            <a:spLocks noGrp="1"/>
          </p:cNvSpPr>
          <p:nvPr>
            <p:ph type="title"/>
          </p:nvPr>
        </p:nvSpPr>
        <p:spPr>
          <a:xfrm>
            <a:off x="152400" y="407313"/>
            <a:ext cx="8839200" cy="430887"/>
          </a:xfrm>
        </p:spPr>
        <p:txBody>
          <a:bodyPr/>
          <a:lstStyle/>
          <a:p>
            <a:pPr algn="ctr"/>
            <a:r>
              <a:rPr lang="en-US" sz="2800" dirty="0">
                <a:latin typeface="Times New Roman"/>
                <a:cs typeface="Times New Roman"/>
              </a:rPr>
              <a:t>Expense Documentation Guidance</a:t>
            </a:r>
            <a:endParaRPr lang="en-US" sz="2800" dirty="0"/>
          </a:p>
        </p:txBody>
      </p:sp>
    </p:spTree>
    <p:extLst>
      <p:ext uri="{BB962C8B-B14F-4D97-AF65-F5344CB8AC3E}">
        <p14:creationId xmlns:p14="http://schemas.microsoft.com/office/powerpoint/2010/main" val="16593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horizontal)">
                                      <p:cBhvr>
                                        <p:cTn id="7" dur="500"/>
                                        <p:tgtEl>
                                          <p:spTgt spid="6">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0" dur="500"/>
                                        <p:tgtEl>
                                          <p:spTgt spid="6">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3" dur="500"/>
                                        <p:tgtEl>
                                          <p:spTgt spid="6">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6" dur="500"/>
                                        <p:tgtEl>
                                          <p:spTgt spid="6">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9" dur="500"/>
                                        <p:tgtEl>
                                          <p:spTgt spid="6">
                                            <p:txEl>
                                              <p:pRg st="3" end="3"/>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0DAD762-FB69-47C2-A525-B37797A99251}"/>
              </a:ext>
            </a:extLst>
          </p:cNvPr>
          <p:cNvSpPr txBox="1">
            <a:spLocks/>
          </p:cNvSpPr>
          <p:nvPr/>
        </p:nvSpPr>
        <p:spPr>
          <a:xfrm>
            <a:off x="288470" y="406683"/>
            <a:ext cx="8839201" cy="443711"/>
          </a:xfrm>
          <a:prstGeom prst="rect">
            <a:avLst/>
          </a:prstGeom>
        </p:spPr>
        <p:txBody>
          <a:bodyPr vert="horz" wrap="square" lIns="0" tIns="12700" rIns="0" bIns="0" rtlCol="0">
            <a:spAutoFit/>
          </a:bodyPr>
          <a:lstStyle>
            <a:lvl1pPr>
              <a:defRPr sz="3200" b="1" i="0">
                <a:solidFill>
                  <a:schemeClr val="bg1"/>
                </a:solidFill>
                <a:latin typeface="Verdana"/>
                <a:ea typeface="+mj-ea"/>
                <a:cs typeface="Verdana"/>
              </a:defRPr>
            </a:lvl1pPr>
          </a:lstStyle>
          <a:p>
            <a:pPr marL="215265" algn="ctr">
              <a:spcBef>
                <a:spcPts val="100"/>
              </a:spcBef>
            </a:pPr>
            <a:r>
              <a:rPr lang="en-US" sz="2800" kern="0" spc="-5" dirty="0">
                <a:latin typeface="Times New Roman" panose="02020603050405020304" pitchFamily="18" charset="0"/>
                <a:cs typeface="Times New Roman" panose="02020603050405020304" pitchFamily="18" charset="0"/>
              </a:rPr>
              <a:t>Section </a:t>
            </a:r>
            <a:r>
              <a:rPr lang="en-US" sz="2800" kern="0" dirty="0">
                <a:latin typeface="Times New Roman" panose="02020603050405020304" pitchFamily="18" charset="0"/>
                <a:cs typeface="Times New Roman" panose="02020603050405020304" pitchFamily="18" charset="0"/>
              </a:rPr>
              <a:t>1: </a:t>
            </a:r>
            <a:r>
              <a:rPr lang="en-US" sz="2800" kern="0" spc="-5" dirty="0">
                <a:latin typeface="Times New Roman" panose="02020603050405020304" pitchFamily="18" charset="0"/>
                <a:cs typeface="Times New Roman" panose="02020603050405020304" pitchFamily="18" charset="0"/>
              </a:rPr>
              <a:t>Uniform </a:t>
            </a:r>
            <a:r>
              <a:rPr lang="en-US" sz="2800" kern="0" dirty="0">
                <a:latin typeface="Times New Roman" panose="02020603050405020304" pitchFamily="18" charset="0"/>
                <a:cs typeface="Times New Roman" panose="02020603050405020304" pitchFamily="18" charset="0"/>
              </a:rPr>
              <a:t>911 </a:t>
            </a:r>
            <a:r>
              <a:rPr lang="en-US" sz="2800" kern="0" spc="-5" dirty="0">
                <a:latin typeface="Times New Roman" panose="02020603050405020304" pitchFamily="18" charset="0"/>
                <a:cs typeface="Times New Roman" panose="02020603050405020304" pitchFamily="18" charset="0"/>
              </a:rPr>
              <a:t>Fund</a:t>
            </a:r>
            <a:r>
              <a:rPr lang="en-US" sz="2800" kern="0" spc="-35" dirty="0">
                <a:latin typeface="Times New Roman" panose="02020603050405020304" pitchFamily="18" charset="0"/>
                <a:cs typeface="Times New Roman" panose="02020603050405020304" pitchFamily="18" charset="0"/>
              </a:rPr>
              <a:t> </a:t>
            </a:r>
            <a:r>
              <a:rPr lang="en-US" sz="2800" kern="0" spc="-5" dirty="0">
                <a:latin typeface="Times New Roman" panose="02020603050405020304" pitchFamily="18" charset="0"/>
                <a:cs typeface="Times New Roman" panose="02020603050405020304" pitchFamily="18" charset="0"/>
              </a:rPr>
              <a:t>Activity</a:t>
            </a:r>
          </a:p>
        </p:txBody>
      </p:sp>
      <p:sp>
        <p:nvSpPr>
          <p:cNvPr id="11" name="Arrow: Curved Left 10">
            <a:extLst>
              <a:ext uri="{FF2B5EF4-FFF2-40B4-BE49-F238E27FC236}">
                <a16:creationId xmlns:a16="http://schemas.microsoft.com/office/drawing/2014/main" id="{1113FCED-886A-41A1-91D3-186DC5427594}"/>
              </a:ext>
            </a:extLst>
          </p:cNvPr>
          <p:cNvSpPr/>
          <p:nvPr/>
        </p:nvSpPr>
        <p:spPr>
          <a:xfrm rot="21407264" flipH="1">
            <a:off x="58508" y="1557858"/>
            <a:ext cx="1244653" cy="3032782"/>
          </a:xfrm>
          <a:prstGeom prst="curvedLeftArrow">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bject 12">
            <a:extLst>
              <a:ext uri="{FF2B5EF4-FFF2-40B4-BE49-F238E27FC236}">
                <a16:creationId xmlns:a16="http://schemas.microsoft.com/office/drawing/2014/main" id="{CF225B6F-1EFA-4DC2-9552-C3F52D4EC082}"/>
              </a:ext>
            </a:extLst>
          </p:cNvPr>
          <p:cNvSpPr txBox="1"/>
          <p:nvPr/>
        </p:nvSpPr>
        <p:spPr>
          <a:xfrm flipH="1">
            <a:off x="1219200" y="1371600"/>
            <a:ext cx="7162800" cy="75148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2700" rIns="0" bIns="0" rtlCol="0">
            <a:spAutoFit/>
          </a:bodyPr>
          <a:lstStyle/>
          <a:p>
            <a:pPr marL="12700" marR="173355" algn="ctr">
              <a:lnSpc>
                <a:spcPct val="100000"/>
              </a:lnSpc>
              <a:spcBef>
                <a:spcPts val="100"/>
              </a:spcBef>
            </a:pPr>
            <a:r>
              <a:rPr sz="2400" b="1" spc="-5" dirty="0">
                <a:solidFill>
                  <a:schemeClr val="bg1"/>
                </a:solidFill>
                <a:latin typeface="Times New Roman"/>
                <a:cs typeface="Times New Roman"/>
              </a:rPr>
              <a:t>Summarizes </a:t>
            </a:r>
            <a:r>
              <a:rPr sz="2400" b="1" dirty="0">
                <a:solidFill>
                  <a:schemeClr val="bg1"/>
                </a:solidFill>
                <a:latin typeface="Times New Roman"/>
                <a:cs typeface="Times New Roman"/>
              </a:rPr>
              <a:t>20</a:t>
            </a:r>
            <a:r>
              <a:rPr lang="en-US" sz="2400" b="1" dirty="0">
                <a:solidFill>
                  <a:schemeClr val="bg1"/>
                </a:solidFill>
                <a:latin typeface="Times New Roman"/>
                <a:cs typeface="Times New Roman"/>
              </a:rPr>
              <a:t>22</a:t>
            </a:r>
            <a:r>
              <a:rPr sz="2400" b="1" dirty="0">
                <a:solidFill>
                  <a:schemeClr val="bg1"/>
                </a:solidFill>
                <a:latin typeface="Times New Roman"/>
                <a:cs typeface="Times New Roman"/>
              </a:rPr>
              <a:t> </a:t>
            </a:r>
            <a:r>
              <a:rPr sz="2400" b="1" spc="-10" dirty="0">
                <a:solidFill>
                  <a:schemeClr val="bg1"/>
                </a:solidFill>
                <a:latin typeface="Times New Roman"/>
                <a:cs typeface="Times New Roman"/>
              </a:rPr>
              <a:t>revenue,  </a:t>
            </a:r>
            <a:r>
              <a:rPr sz="2400" b="1" spc="-5" dirty="0">
                <a:solidFill>
                  <a:schemeClr val="bg1"/>
                </a:solidFill>
                <a:latin typeface="Times New Roman"/>
                <a:cs typeface="Times New Roman"/>
              </a:rPr>
              <a:t>expenditure, and balance  information </a:t>
            </a:r>
            <a:r>
              <a:rPr sz="2400" b="1" spc="-10" dirty="0">
                <a:solidFill>
                  <a:schemeClr val="bg1"/>
                </a:solidFill>
                <a:latin typeface="Times New Roman"/>
                <a:cs typeface="Times New Roman"/>
              </a:rPr>
              <a:t>related </a:t>
            </a:r>
            <a:r>
              <a:rPr sz="2400" b="1" dirty="0">
                <a:solidFill>
                  <a:schemeClr val="bg1"/>
                </a:solidFill>
                <a:latin typeface="Times New Roman"/>
                <a:cs typeface="Times New Roman"/>
              </a:rPr>
              <a:t>to </a:t>
            </a:r>
            <a:r>
              <a:rPr lang="en-US" sz="2400" b="1" dirty="0">
                <a:solidFill>
                  <a:schemeClr val="bg1"/>
                </a:solidFill>
                <a:latin typeface="Times New Roman"/>
                <a:cs typeface="Times New Roman"/>
              </a:rPr>
              <a:t>the 91</a:t>
            </a:r>
            <a:r>
              <a:rPr sz="2400" b="1" dirty="0">
                <a:solidFill>
                  <a:schemeClr val="bg1"/>
                </a:solidFill>
                <a:latin typeface="Times New Roman"/>
                <a:cs typeface="Times New Roman"/>
              </a:rPr>
              <a:t>1  </a:t>
            </a:r>
            <a:r>
              <a:rPr sz="2400" b="1" spc="-5" dirty="0">
                <a:solidFill>
                  <a:schemeClr val="bg1"/>
                </a:solidFill>
                <a:latin typeface="Times New Roman"/>
                <a:cs typeface="Times New Roman"/>
              </a:rPr>
              <a:t>surcharge.</a:t>
            </a:r>
            <a:endParaRPr dirty="0">
              <a:solidFill>
                <a:schemeClr val="bg1"/>
              </a:solidFill>
              <a:latin typeface="Times New Roman"/>
              <a:cs typeface="Times New Roman"/>
            </a:endParaRPr>
          </a:p>
        </p:txBody>
      </p:sp>
      <p:grpSp>
        <p:nvGrpSpPr>
          <p:cNvPr id="13" name="Group 12">
            <a:extLst>
              <a:ext uri="{FF2B5EF4-FFF2-40B4-BE49-F238E27FC236}">
                <a16:creationId xmlns:a16="http://schemas.microsoft.com/office/drawing/2014/main" id="{38B4F9BA-55AC-40B0-9064-F73362063D63}"/>
              </a:ext>
            </a:extLst>
          </p:cNvPr>
          <p:cNvGrpSpPr/>
          <p:nvPr/>
        </p:nvGrpSpPr>
        <p:grpSpPr>
          <a:xfrm>
            <a:off x="1401736" y="2209800"/>
            <a:ext cx="7162800" cy="3886200"/>
            <a:chOff x="1295400" y="2209800"/>
            <a:chExt cx="7386638" cy="4035669"/>
          </a:xfrm>
        </p:grpSpPr>
        <p:sp>
          <p:nvSpPr>
            <p:cNvPr id="6" name="Rectangle 5">
              <a:extLst>
                <a:ext uri="{FF2B5EF4-FFF2-40B4-BE49-F238E27FC236}">
                  <a16:creationId xmlns:a16="http://schemas.microsoft.com/office/drawing/2014/main" id="{0406D8B5-C689-4E0A-9DA6-861F411522EC}"/>
                </a:ext>
              </a:extLst>
            </p:cNvPr>
            <p:cNvSpPr/>
            <p:nvPr/>
          </p:nvSpPr>
          <p:spPr>
            <a:xfrm>
              <a:off x="1295400" y="2209800"/>
              <a:ext cx="7386638" cy="4035669"/>
            </a:xfrm>
            <a:prstGeom prst="rect">
              <a:avLst/>
            </a:prstGeom>
            <a:solidFill>
              <a:schemeClr val="tx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4AA13B6-D332-490A-9A11-B7084C1D9BAE}"/>
                </a:ext>
              </a:extLst>
            </p:cNvPr>
            <p:cNvPicPr>
              <a:picLocks noChangeAspect="1"/>
            </p:cNvPicPr>
            <p:nvPr/>
          </p:nvPicPr>
          <p:blipFill>
            <a:blip r:embed="rId3"/>
            <a:stretch>
              <a:fillRect/>
            </a:stretch>
          </p:blipFill>
          <p:spPr>
            <a:xfrm>
              <a:off x="1421485" y="2312235"/>
              <a:ext cx="7162800" cy="3854103"/>
            </a:xfrm>
            <a:prstGeom prst="rect">
              <a:avLst/>
            </a:prstGeom>
          </p:spPr>
        </p:pic>
      </p:grpSp>
      <p:grpSp>
        <p:nvGrpSpPr>
          <p:cNvPr id="17" name="Group 16">
            <a:extLst>
              <a:ext uri="{FF2B5EF4-FFF2-40B4-BE49-F238E27FC236}">
                <a16:creationId xmlns:a16="http://schemas.microsoft.com/office/drawing/2014/main" id="{6D146AC5-860F-465A-AF30-EC111CE0BC9A}"/>
              </a:ext>
            </a:extLst>
          </p:cNvPr>
          <p:cNvGrpSpPr/>
          <p:nvPr/>
        </p:nvGrpSpPr>
        <p:grpSpPr>
          <a:xfrm>
            <a:off x="749616" y="4715412"/>
            <a:ext cx="7814919" cy="1364589"/>
            <a:chOff x="749616" y="4715412"/>
            <a:chExt cx="7814919" cy="1364589"/>
          </a:xfrm>
        </p:grpSpPr>
        <p:sp>
          <p:nvSpPr>
            <p:cNvPr id="15" name="TextBox 14">
              <a:extLst>
                <a:ext uri="{FF2B5EF4-FFF2-40B4-BE49-F238E27FC236}">
                  <a16:creationId xmlns:a16="http://schemas.microsoft.com/office/drawing/2014/main" id="{D8EF0842-B547-444C-A5EA-01501CEA5E27}"/>
                </a:ext>
              </a:extLst>
            </p:cNvPr>
            <p:cNvSpPr txBox="1"/>
            <p:nvPr/>
          </p:nvSpPr>
          <p:spPr>
            <a:xfrm>
              <a:off x="1421244" y="5125894"/>
              <a:ext cx="7143291" cy="954107"/>
            </a:xfrm>
            <a:prstGeom prst="rect">
              <a:avLst/>
            </a:prstGeom>
            <a:solidFill>
              <a:srgbClr val="CCCC00">
                <a:alpha val="71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2700" algn="ctr">
                <a:lnSpc>
                  <a:spcPct val="100000"/>
                </a:lnSpc>
              </a:pPr>
              <a:r>
                <a:rPr lang="en-US" sz="2800" b="1" spc="-10" dirty="0">
                  <a:latin typeface="Times New Roman"/>
                  <a:cs typeface="Times New Roman"/>
                </a:rPr>
                <a:t>PSAP’S</a:t>
              </a:r>
              <a:r>
                <a:rPr lang="en-US" sz="2800" b="1" spc="-20" dirty="0">
                  <a:latin typeface="Times New Roman"/>
                  <a:cs typeface="Times New Roman"/>
                </a:rPr>
                <a:t>  </a:t>
              </a:r>
              <a:r>
                <a:rPr lang="en-US" sz="2800" b="1" spc="-5" dirty="0">
                  <a:latin typeface="Times New Roman"/>
                  <a:cs typeface="Times New Roman"/>
                </a:rPr>
                <a:t>Responsibility: </a:t>
              </a:r>
            </a:p>
            <a:p>
              <a:pPr marL="12700" algn="ctr">
                <a:lnSpc>
                  <a:spcPct val="100000"/>
                </a:lnSpc>
              </a:pPr>
              <a:r>
                <a:rPr lang="en-US" sz="2800" b="1" spc="-5" dirty="0">
                  <a:latin typeface="Times New Roman"/>
                  <a:cs typeface="Times New Roman"/>
                </a:rPr>
                <a:t>C</a:t>
              </a:r>
              <a:r>
                <a:rPr lang="en-US" sz="2800" b="1" spc="-10" dirty="0">
                  <a:latin typeface="Times New Roman"/>
                  <a:cs typeface="Times New Roman"/>
                </a:rPr>
                <a:t>omplete line 7 Interest earned</a:t>
              </a:r>
              <a:endParaRPr lang="en-US" sz="2000" dirty="0">
                <a:solidFill>
                  <a:srgbClr val="FF0000"/>
                </a:solidFill>
                <a:latin typeface="Times New Roman"/>
                <a:cs typeface="Times New Roman"/>
              </a:endParaRPr>
            </a:p>
          </p:txBody>
        </p:sp>
        <p:sp>
          <p:nvSpPr>
            <p:cNvPr id="16" name="Arrow: Curved Left 15">
              <a:extLst>
                <a:ext uri="{FF2B5EF4-FFF2-40B4-BE49-F238E27FC236}">
                  <a16:creationId xmlns:a16="http://schemas.microsoft.com/office/drawing/2014/main" id="{7867094B-5ABF-408D-9D5A-300844357558}"/>
                </a:ext>
              </a:extLst>
            </p:cNvPr>
            <p:cNvSpPr/>
            <p:nvPr/>
          </p:nvSpPr>
          <p:spPr>
            <a:xfrm rot="11268242">
              <a:off x="749616" y="4715412"/>
              <a:ext cx="731520" cy="1216152"/>
            </a:xfrm>
            <a:prstGeom prst="curvedLeftArrow">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8" name="object 6">
            <a:extLst>
              <a:ext uri="{FF2B5EF4-FFF2-40B4-BE49-F238E27FC236}">
                <a16:creationId xmlns:a16="http://schemas.microsoft.com/office/drawing/2014/main" id="{8EFCC45B-9E4D-45C0-9263-4C0F073B0C20}"/>
              </a:ext>
            </a:extLst>
          </p:cNvPr>
          <p:cNvSpPr txBox="1"/>
          <p:nvPr/>
        </p:nvSpPr>
        <p:spPr>
          <a:xfrm>
            <a:off x="990600" y="1968665"/>
            <a:ext cx="7328395" cy="3362139"/>
          </a:xfrm>
          <a:prstGeom prst="rect">
            <a:avLst/>
          </a:prstGeom>
          <a:solidFill>
            <a:schemeClr val="bg2">
              <a:lumMod val="10000"/>
              <a:alpha val="51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88265" rIns="0" bIns="0" rtlCol="0">
            <a:spAutoFit/>
          </a:bodyPr>
          <a:lstStyle/>
          <a:p>
            <a:pPr marL="12700">
              <a:lnSpc>
                <a:spcPct val="100000"/>
              </a:lnSpc>
              <a:spcBef>
                <a:spcPts val="5"/>
              </a:spcBef>
            </a:pPr>
            <a:r>
              <a:rPr lang="en-US" sz="2800" b="1" spc="-5" dirty="0">
                <a:solidFill>
                  <a:schemeClr val="bg1"/>
                </a:solidFill>
                <a:latin typeface="Times New Roman"/>
                <a:cs typeface="Times New Roman"/>
              </a:rPr>
              <a:t>Clarifications/Tips:</a:t>
            </a:r>
          </a:p>
          <a:p>
            <a:pPr marL="298450" indent="-285750">
              <a:lnSpc>
                <a:spcPct val="100000"/>
              </a:lnSpc>
              <a:spcBef>
                <a:spcPts val="5"/>
              </a:spcBef>
              <a:buFont typeface="Arial" panose="020B0604020202020204" pitchFamily="34" charset="0"/>
              <a:buChar char="•"/>
            </a:pPr>
            <a:r>
              <a:rPr lang="en-US" sz="2400" b="1" spc="-5" dirty="0">
                <a:solidFill>
                  <a:schemeClr val="bg1"/>
                </a:solidFill>
                <a:latin typeface="Times New Roman"/>
                <a:cs typeface="Times New Roman"/>
              </a:rPr>
              <a:t>Balance Formula Funds’ </a:t>
            </a:r>
            <a:r>
              <a:rPr lang="en-US" sz="2400" spc="-5" dirty="0">
                <a:solidFill>
                  <a:schemeClr val="bg1"/>
                </a:solidFill>
                <a:latin typeface="Times New Roman"/>
                <a:cs typeface="Times New Roman"/>
              </a:rPr>
              <a:t>reflects available 9-1-1 </a:t>
            </a:r>
            <a:r>
              <a:rPr lang="en-US" sz="2400" spc="-10" dirty="0">
                <a:solidFill>
                  <a:schemeClr val="bg1"/>
                </a:solidFill>
                <a:latin typeface="Times New Roman"/>
                <a:cs typeface="Times New Roman"/>
              </a:rPr>
              <a:t>surcharge</a:t>
            </a:r>
            <a:r>
              <a:rPr lang="en-US" sz="2400" spc="5" dirty="0">
                <a:solidFill>
                  <a:schemeClr val="bg1"/>
                </a:solidFill>
                <a:latin typeface="Times New Roman"/>
                <a:cs typeface="Times New Roman"/>
              </a:rPr>
              <a:t> </a:t>
            </a:r>
            <a:r>
              <a:rPr lang="en-US" sz="2400" spc="-5" dirty="0">
                <a:solidFill>
                  <a:schemeClr val="bg1"/>
                </a:solidFill>
                <a:latin typeface="Times New Roman"/>
                <a:cs typeface="Times New Roman"/>
              </a:rPr>
              <a:t>revenue.</a:t>
            </a:r>
          </a:p>
          <a:p>
            <a:pPr marL="298450" indent="-285750">
              <a:lnSpc>
                <a:spcPct val="100000"/>
              </a:lnSpc>
              <a:spcBef>
                <a:spcPts val="5"/>
              </a:spcBef>
              <a:buFont typeface="Arial" panose="020B0604020202020204" pitchFamily="34" charset="0"/>
              <a:buChar char="•"/>
            </a:pPr>
            <a:r>
              <a:rPr lang="en-US" sz="2400" b="1" spc="-5" dirty="0">
                <a:solidFill>
                  <a:schemeClr val="bg1"/>
                </a:solidFill>
                <a:latin typeface="Times New Roman"/>
                <a:cs typeface="Times New Roman"/>
              </a:rPr>
              <a:t>Balance CAN NOT be </a:t>
            </a:r>
            <a:r>
              <a:rPr lang="en-US" sz="2400" b="1" spc="-5" dirty="0">
                <a:solidFill>
                  <a:srgbClr val="FF0000"/>
                </a:solidFill>
                <a:latin typeface="Times New Roman"/>
                <a:cs typeface="Times New Roman"/>
              </a:rPr>
              <a:t>negative</a:t>
            </a:r>
            <a:r>
              <a:rPr lang="en-US" sz="2400" b="1" spc="-5" dirty="0">
                <a:solidFill>
                  <a:schemeClr val="bg1"/>
                </a:solidFill>
                <a:latin typeface="Times New Roman"/>
                <a:cs typeface="Times New Roman"/>
              </a:rPr>
              <a:t>.</a:t>
            </a:r>
            <a:r>
              <a:rPr lang="en-US" sz="2400" spc="-5" dirty="0">
                <a:solidFill>
                  <a:schemeClr val="bg1"/>
                </a:solidFill>
                <a:latin typeface="Times New Roman"/>
                <a:cs typeface="Times New Roman"/>
              </a:rPr>
              <a:t>  </a:t>
            </a:r>
          </a:p>
          <a:p>
            <a:pPr marL="469900" marR="306070">
              <a:lnSpc>
                <a:spcPct val="120000"/>
              </a:lnSpc>
              <a:spcBef>
                <a:spcPts val="5"/>
              </a:spcBef>
            </a:pPr>
            <a:r>
              <a:rPr lang="en-US" sz="2400" spc="-5" dirty="0">
                <a:latin typeface="Times New Roman"/>
                <a:cs typeface="Times New Roman"/>
              </a:rPr>
              <a:t> </a:t>
            </a:r>
            <a:r>
              <a:rPr lang="en-US" sz="2400" b="1" spc="-5" dirty="0">
                <a:solidFill>
                  <a:srgbClr val="FF0000"/>
                </a:solidFill>
                <a:latin typeface="Times New Roman"/>
                <a:cs typeface="Times New Roman"/>
              </a:rPr>
              <a:t>If Balance is</a:t>
            </a:r>
            <a:r>
              <a:rPr lang="en-US" sz="2400" b="1" spc="10" dirty="0">
                <a:solidFill>
                  <a:srgbClr val="FF0000"/>
                </a:solidFill>
                <a:latin typeface="Times New Roman"/>
                <a:cs typeface="Times New Roman"/>
              </a:rPr>
              <a:t> </a:t>
            </a:r>
            <a:r>
              <a:rPr lang="en-US" sz="2400" b="1" spc="-5" dirty="0">
                <a:solidFill>
                  <a:srgbClr val="FF0000"/>
                </a:solidFill>
                <a:latin typeface="Times New Roman"/>
                <a:cs typeface="Times New Roman"/>
              </a:rPr>
              <a:t>negative</a:t>
            </a:r>
            <a:r>
              <a:rPr lang="en-US" sz="2400" spc="-5" dirty="0">
                <a:solidFill>
                  <a:srgbClr val="FF0000"/>
                </a:solidFill>
                <a:latin typeface="Times New Roman"/>
                <a:cs typeface="Times New Roman"/>
              </a:rPr>
              <a:t>:</a:t>
            </a:r>
            <a:endParaRPr lang="en-US" sz="2400" dirty="0">
              <a:solidFill>
                <a:srgbClr val="FF0000"/>
              </a:solidFill>
              <a:latin typeface="Times New Roman"/>
              <a:cs typeface="Times New Roman"/>
            </a:endParaRPr>
          </a:p>
          <a:p>
            <a:pPr marL="755650" marR="306070" indent="-285750">
              <a:lnSpc>
                <a:spcPct val="120000"/>
              </a:lnSpc>
              <a:spcBef>
                <a:spcPts val="5"/>
              </a:spcBef>
              <a:buFont typeface="Arial" panose="020B0604020202020204" pitchFamily="34" charset="0"/>
              <a:buChar char="•"/>
            </a:pPr>
            <a:r>
              <a:rPr lang="en-US" sz="2400" spc="-5" dirty="0">
                <a:solidFill>
                  <a:srgbClr val="FF0000"/>
                </a:solidFill>
                <a:latin typeface="Times New Roman"/>
                <a:cs typeface="Times New Roman"/>
              </a:rPr>
              <a:t>Reduce</a:t>
            </a:r>
            <a:r>
              <a:rPr lang="en-US" sz="2400" spc="-60" dirty="0">
                <a:solidFill>
                  <a:srgbClr val="FF0000"/>
                </a:solidFill>
                <a:latin typeface="Times New Roman"/>
                <a:cs typeface="Times New Roman"/>
              </a:rPr>
              <a:t> </a:t>
            </a:r>
            <a:r>
              <a:rPr lang="en-US" sz="2400" spc="-5" dirty="0">
                <a:solidFill>
                  <a:srgbClr val="FF0000"/>
                </a:solidFill>
                <a:latin typeface="Times New Roman"/>
                <a:cs typeface="Times New Roman"/>
              </a:rPr>
              <a:t>Reserves</a:t>
            </a:r>
            <a:endParaRPr lang="en-US" sz="2400" dirty="0">
              <a:solidFill>
                <a:srgbClr val="FF0000"/>
              </a:solidFill>
              <a:latin typeface="Times New Roman"/>
              <a:cs typeface="Times New Roman"/>
            </a:endParaRPr>
          </a:p>
          <a:p>
            <a:pPr marL="755650" marR="306070" indent="-285750">
              <a:lnSpc>
                <a:spcPct val="120000"/>
              </a:lnSpc>
              <a:spcBef>
                <a:spcPts val="5"/>
              </a:spcBef>
              <a:buFont typeface="Arial" panose="020B0604020202020204" pitchFamily="34" charset="0"/>
              <a:buChar char="•"/>
            </a:pPr>
            <a:r>
              <a:rPr lang="en-US" sz="2400" spc="-5" dirty="0">
                <a:solidFill>
                  <a:srgbClr val="FF0000"/>
                </a:solidFill>
                <a:latin typeface="Times New Roman"/>
                <a:cs typeface="Times New Roman"/>
              </a:rPr>
              <a:t>Move costs from Schedule A to “Other Activity”  section.</a:t>
            </a:r>
            <a:endParaRPr lang="en-US" sz="2400" dirty="0">
              <a:solidFill>
                <a:srgbClr val="FF0000"/>
              </a:solidFill>
              <a:latin typeface="Times New Roman"/>
              <a:cs typeface="Times New Roman"/>
            </a:endParaRPr>
          </a:p>
        </p:txBody>
      </p:sp>
    </p:spTree>
    <p:extLst>
      <p:ext uri="{BB962C8B-B14F-4D97-AF65-F5344CB8AC3E}">
        <p14:creationId xmlns:p14="http://schemas.microsoft.com/office/powerpoint/2010/main" val="306292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2" presetClass="entr" presetSubtype="8"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0-#ppt_w/2"/>
                                          </p:val>
                                        </p:tav>
                                        <p:tav tm="100000">
                                          <p:val>
                                            <p:strVal val="#ppt_x"/>
                                          </p:val>
                                        </p:tav>
                                      </p:tavLst>
                                    </p:anim>
                                    <p:anim calcmode="lin" valueType="num">
                                      <p:cBhvr additive="base">
                                        <p:cTn id="10" dur="500" fill="hold"/>
                                        <p:tgtEl>
                                          <p:spTgt spid="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childTnLst>
                          </p:cTn>
                        </p:par>
                        <p:par>
                          <p:cTn id="25" fill="hold">
                            <p:stCondLst>
                              <p:cond delay="500"/>
                            </p:stCondLst>
                            <p:childTnLst>
                              <p:par>
                                <p:cTn id="26" presetID="1" presetClass="exit" presetSubtype="0" fill="hold" nodeType="after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4" dur="500"/>
                                        <p:tgtEl>
                                          <p:spTgt spid="18">
                                            <p:txEl>
                                              <p:pRg st="3" end="3"/>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7" dur="500"/>
                                        <p:tgtEl>
                                          <p:spTgt spid="18">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4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15679" y="1298252"/>
            <a:ext cx="8842374" cy="2418332"/>
          </a:xfrm>
          <a:custGeom>
            <a:avLst/>
            <a:gdLst/>
            <a:ahLst/>
            <a:cxnLst/>
            <a:rect l="l" t="t" r="r" b="b"/>
            <a:pathLst>
              <a:path w="8724900" h="2406650">
                <a:moveTo>
                  <a:pt x="0" y="2406395"/>
                </a:moveTo>
                <a:lnTo>
                  <a:pt x="8724900" y="2406395"/>
                </a:lnTo>
                <a:lnTo>
                  <a:pt x="8724900" y="0"/>
                </a:lnTo>
                <a:lnTo>
                  <a:pt x="0" y="0"/>
                </a:lnTo>
                <a:lnTo>
                  <a:pt x="0" y="2406395"/>
                </a:lnTo>
                <a:close/>
              </a:path>
            </a:pathLst>
          </a:custGeom>
          <a:ln w="38100">
            <a:noFill/>
          </a:ln>
        </p:spPr>
        <p:txBody>
          <a:bodyPr wrap="square" lIns="0" tIns="0" rIns="0" bIns="0" rtlCol="0"/>
          <a:lstStyle/>
          <a:p>
            <a:endParaRPr/>
          </a:p>
        </p:txBody>
      </p:sp>
      <p:grpSp>
        <p:nvGrpSpPr>
          <p:cNvPr id="6" name="Group 5">
            <a:extLst>
              <a:ext uri="{FF2B5EF4-FFF2-40B4-BE49-F238E27FC236}">
                <a16:creationId xmlns:a16="http://schemas.microsoft.com/office/drawing/2014/main" id="{0A561D42-A8B5-47DC-8644-7FD1011FB2E8}"/>
              </a:ext>
            </a:extLst>
          </p:cNvPr>
          <p:cNvGrpSpPr/>
          <p:nvPr/>
        </p:nvGrpSpPr>
        <p:grpSpPr>
          <a:xfrm>
            <a:off x="593639" y="1693008"/>
            <a:ext cx="7966087" cy="2156088"/>
            <a:chOff x="595792" y="1600200"/>
            <a:chExt cx="8167208" cy="3429000"/>
          </a:xfrm>
        </p:grpSpPr>
        <p:sp>
          <p:nvSpPr>
            <p:cNvPr id="18" name="Rectangle 17">
              <a:extLst>
                <a:ext uri="{FF2B5EF4-FFF2-40B4-BE49-F238E27FC236}">
                  <a16:creationId xmlns:a16="http://schemas.microsoft.com/office/drawing/2014/main" id="{8DE363D0-24B8-46E7-840F-5031E8604477}"/>
                </a:ext>
              </a:extLst>
            </p:cNvPr>
            <p:cNvSpPr/>
            <p:nvPr/>
          </p:nvSpPr>
          <p:spPr>
            <a:xfrm>
              <a:off x="595792" y="1600200"/>
              <a:ext cx="8167208" cy="3429000"/>
            </a:xfrm>
            <a:prstGeom prst="rect">
              <a:avLst/>
            </a:prstGeom>
            <a:solidFill>
              <a:schemeClr val="tx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850260-6864-434F-960F-0DCE401615A2}"/>
                </a:ext>
              </a:extLst>
            </p:cNvPr>
            <p:cNvPicPr>
              <a:picLocks noChangeAspect="1"/>
            </p:cNvPicPr>
            <p:nvPr/>
          </p:nvPicPr>
          <p:blipFill>
            <a:blip r:embed="rId3"/>
            <a:stretch>
              <a:fillRect/>
            </a:stretch>
          </p:blipFill>
          <p:spPr>
            <a:xfrm>
              <a:off x="699206" y="1722407"/>
              <a:ext cx="7987594" cy="3230593"/>
            </a:xfrm>
            <a:prstGeom prst="rect">
              <a:avLst/>
            </a:prstGeom>
          </p:spPr>
        </p:pic>
      </p:grpSp>
      <p:grpSp>
        <p:nvGrpSpPr>
          <p:cNvPr id="10" name="Group 9">
            <a:extLst>
              <a:ext uri="{FF2B5EF4-FFF2-40B4-BE49-F238E27FC236}">
                <a16:creationId xmlns:a16="http://schemas.microsoft.com/office/drawing/2014/main" id="{A516119C-6C12-4169-B0C7-006B264CF8DA}"/>
              </a:ext>
            </a:extLst>
          </p:cNvPr>
          <p:cNvGrpSpPr/>
          <p:nvPr/>
        </p:nvGrpSpPr>
        <p:grpSpPr>
          <a:xfrm>
            <a:off x="1828800" y="2180253"/>
            <a:ext cx="4664527" cy="1240583"/>
            <a:chOff x="1912164" y="1805053"/>
            <a:chExt cx="4664527" cy="1240583"/>
          </a:xfrm>
        </p:grpSpPr>
        <p:sp>
          <p:nvSpPr>
            <p:cNvPr id="9" name="Oval 8">
              <a:extLst>
                <a:ext uri="{FF2B5EF4-FFF2-40B4-BE49-F238E27FC236}">
                  <a16:creationId xmlns:a16="http://schemas.microsoft.com/office/drawing/2014/main" id="{9092B86E-16EA-4FC3-9525-2470842DFAA3}"/>
                </a:ext>
              </a:extLst>
            </p:cNvPr>
            <p:cNvSpPr/>
            <p:nvPr/>
          </p:nvSpPr>
          <p:spPr>
            <a:xfrm>
              <a:off x="1912164" y="1805053"/>
              <a:ext cx="1211037" cy="1240583"/>
            </a:xfrm>
            <a:prstGeom prst="ellipse">
              <a:avLst/>
            </a:prstGeom>
            <a:solidFill>
              <a:schemeClr val="accent2">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9A8A165-1F63-43EE-8A9B-76BCA1EF6B9E}"/>
                </a:ext>
              </a:extLst>
            </p:cNvPr>
            <p:cNvSpPr/>
            <p:nvPr/>
          </p:nvSpPr>
          <p:spPr>
            <a:xfrm>
              <a:off x="3199401" y="1805053"/>
              <a:ext cx="1151163" cy="1207927"/>
            </a:xfrm>
            <a:prstGeom prst="ellipse">
              <a:avLst/>
            </a:prstGeom>
            <a:solidFill>
              <a:schemeClr val="accent2">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EAD7384-76F9-4749-B466-9D21916E6389}"/>
                </a:ext>
              </a:extLst>
            </p:cNvPr>
            <p:cNvSpPr/>
            <p:nvPr/>
          </p:nvSpPr>
          <p:spPr>
            <a:xfrm>
              <a:off x="5493564" y="1808027"/>
              <a:ext cx="1083127" cy="1161409"/>
            </a:xfrm>
            <a:prstGeom prst="ellipse">
              <a:avLst/>
            </a:prstGeom>
            <a:solidFill>
              <a:schemeClr val="accent2">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2">
            <a:extLst>
              <a:ext uri="{FF2B5EF4-FFF2-40B4-BE49-F238E27FC236}">
                <a16:creationId xmlns:a16="http://schemas.microsoft.com/office/drawing/2014/main" id="{4FB64B23-F5CE-448A-A38D-2D9FE170FEA3}"/>
              </a:ext>
            </a:extLst>
          </p:cNvPr>
          <p:cNvSpPr txBox="1">
            <a:spLocks/>
          </p:cNvSpPr>
          <p:nvPr/>
        </p:nvSpPr>
        <p:spPr>
          <a:xfrm>
            <a:off x="593638" y="3866381"/>
            <a:ext cx="7966087" cy="2291176"/>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b="1" kern="0" dirty="0">
              <a:solidFill>
                <a:sysClr val="windowText" lastClr="000000"/>
              </a:solidFill>
              <a:latin typeface="Times New Roman" panose="02020603050405020304" pitchFamily="18" charset="0"/>
              <a:cs typeface="Times New Roman" panose="02020603050405020304" pitchFamily="18" charset="0"/>
            </a:endParaRPr>
          </a:p>
          <a:p>
            <a:pPr marL="355600" indent="-342900">
              <a:spcBef>
                <a:spcPts val="615"/>
              </a:spcBef>
              <a:buFont typeface="Wingdings" panose="05000000000000000000" pitchFamily="2" charset="2"/>
              <a:buChar char="ü"/>
            </a:pPr>
            <a:r>
              <a:rPr lang="en-US" b="1" kern="0" dirty="0">
                <a:solidFill>
                  <a:sysClr val="windowText" lastClr="000000"/>
                </a:solidFill>
                <a:latin typeface="Times New Roman" panose="02020603050405020304" pitchFamily="18" charset="0"/>
                <a:cs typeface="Times New Roman" panose="02020603050405020304" pitchFamily="18" charset="0"/>
              </a:rPr>
              <a:t>Report costs funded by formula-based funds (83% funds) in 2022. </a:t>
            </a:r>
          </a:p>
          <a:p>
            <a:pPr marL="12700">
              <a:spcBef>
                <a:spcPts val="615"/>
              </a:spcBef>
            </a:pPr>
            <a:endParaRPr lang="en-US" b="1" kern="0" dirty="0">
              <a:solidFill>
                <a:sysClr val="windowText" lastClr="000000"/>
              </a:solidFill>
              <a:latin typeface="Times New Roman" panose="02020603050405020304" pitchFamily="18" charset="0"/>
              <a:cs typeface="Times New Roman" panose="02020603050405020304" pitchFamily="18" charset="0"/>
            </a:endParaRPr>
          </a:p>
          <a:p>
            <a:pPr marL="355600" indent="-342900">
              <a:spcBef>
                <a:spcPts val="615"/>
              </a:spcBef>
              <a:buFont typeface="Wingdings" panose="05000000000000000000" pitchFamily="2" charset="2"/>
              <a:buChar char="ü"/>
            </a:pPr>
            <a:r>
              <a:rPr lang="en-US" b="1" kern="0" dirty="0">
                <a:solidFill>
                  <a:sysClr val="windowText" lastClr="000000"/>
                </a:solidFill>
                <a:latin typeface="Times New Roman" panose="02020603050405020304" pitchFamily="18" charset="0"/>
                <a:cs typeface="Times New Roman" panose="02020603050405020304" pitchFamily="18" charset="0"/>
              </a:rPr>
              <a:t>Costs are summarized by Cost Type, Cost Category, and Vendor (sortable).</a:t>
            </a:r>
          </a:p>
          <a:p>
            <a:pPr marL="12700">
              <a:spcBef>
                <a:spcPts val="615"/>
              </a:spcBef>
            </a:pPr>
            <a:endParaRPr lang="en-US" b="1" kern="0" dirty="0">
              <a:solidFill>
                <a:sysClr val="windowText" lastClr="000000"/>
              </a:solidFill>
              <a:latin typeface="Times New Roman" panose="02020603050405020304" pitchFamily="18" charset="0"/>
              <a:cs typeface="Times New Roman" panose="02020603050405020304" pitchFamily="18" charset="0"/>
            </a:endParaRPr>
          </a:p>
          <a:p>
            <a:pPr marL="355600" indent="-342900">
              <a:spcBef>
                <a:spcPts val="615"/>
              </a:spcBef>
              <a:buFont typeface="Wingdings" panose="05000000000000000000" pitchFamily="2" charset="2"/>
              <a:buChar char="ü"/>
            </a:pPr>
            <a:r>
              <a:rPr lang="en-US" b="1" kern="0" dirty="0">
                <a:solidFill>
                  <a:sysClr val="windowText" lastClr="000000"/>
                </a:solidFill>
                <a:latin typeface="Times New Roman" panose="02020603050405020304" pitchFamily="18" charset="0"/>
                <a:cs typeface="Times New Roman" panose="02020603050405020304" pitchFamily="18" charset="0"/>
              </a:rPr>
              <a:t>It is strongly recommended to update Schedule A routinely.</a:t>
            </a:r>
          </a:p>
        </p:txBody>
      </p:sp>
      <p:sp>
        <p:nvSpPr>
          <p:cNvPr id="29" name="Content Placeholder 2">
            <a:extLst>
              <a:ext uri="{FF2B5EF4-FFF2-40B4-BE49-F238E27FC236}">
                <a16:creationId xmlns:a16="http://schemas.microsoft.com/office/drawing/2014/main" id="{01423AB2-6EFB-47E0-879F-1FBD6016FCF2}"/>
              </a:ext>
            </a:extLst>
          </p:cNvPr>
          <p:cNvSpPr txBox="1">
            <a:spLocks/>
          </p:cNvSpPr>
          <p:nvPr/>
        </p:nvSpPr>
        <p:spPr>
          <a:xfrm>
            <a:off x="613612" y="3867007"/>
            <a:ext cx="7938924" cy="2252606"/>
          </a:xfrm>
          <a:prstGeom prst="rect">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Wingdings" panose="05000000000000000000" pitchFamily="2" charset="2"/>
              <a:buChar char="ü"/>
            </a:pPr>
            <a:endParaRPr lang="en-US" b="1" kern="0" dirty="0">
              <a:solidFill>
                <a:sysClr val="windowText" lastClr="000000"/>
              </a:solidFill>
              <a:latin typeface="Times New Roman" panose="02020603050405020304" pitchFamily="18" charset="0"/>
              <a:cs typeface="Times New Roman" panose="02020603050405020304" pitchFamily="18" charset="0"/>
            </a:endParaRPr>
          </a:p>
          <a:p>
            <a:pPr marL="298450" marR="5080" indent="-285750">
              <a:lnSpc>
                <a:spcPct val="148100"/>
              </a:lnSpc>
              <a:spcBef>
                <a:spcPts val="100"/>
              </a:spcBef>
              <a:buFont typeface="Wingdings" panose="05000000000000000000" pitchFamily="2" charset="2"/>
              <a:buChar char="ü"/>
            </a:pPr>
            <a:r>
              <a:rPr lang="en-US" b="1" dirty="0">
                <a:solidFill>
                  <a:schemeClr val="bg1"/>
                </a:solidFill>
                <a:latin typeface="Times New Roman"/>
                <a:cs typeface="Times New Roman"/>
              </a:rPr>
              <a:t>Referring to previous years’ reports and PEMA reviews is vital.</a:t>
            </a:r>
          </a:p>
          <a:p>
            <a:pPr marL="12700" marR="5080">
              <a:lnSpc>
                <a:spcPct val="148100"/>
              </a:lnSpc>
              <a:spcBef>
                <a:spcPts val="100"/>
              </a:spcBef>
            </a:pPr>
            <a:endParaRPr lang="en-US" sz="1100" b="1" dirty="0">
              <a:solidFill>
                <a:schemeClr val="bg1"/>
              </a:solidFill>
              <a:latin typeface="Times New Roman"/>
              <a:cs typeface="Times New Roman"/>
            </a:endParaRPr>
          </a:p>
          <a:p>
            <a:pPr marL="298450" marR="5080" indent="-285750">
              <a:lnSpc>
                <a:spcPct val="148100"/>
              </a:lnSpc>
              <a:spcBef>
                <a:spcPts val="100"/>
              </a:spcBef>
              <a:buFont typeface="Wingdings" panose="05000000000000000000" pitchFamily="2" charset="2"/>
              <a:buChar char="ü"/>
            </a:pPr>
            <a:r>
              <a:rPr lang="en-US" b="1" dirty="0">
                <a:solidFill>
                  <a:schemeClr val="bg1"/>
                </a:solidFill>
                <a:latin typeface="Times New Roman"/>
                <a:cs typeface="Times New Roman"/>
              </a:rPr>
              <a:t>Copy/Paste option can save a great deal of time when doing entries.</a:t>
            </a:r>
          </a:p>
          <a:p>
            <a:pPr marL="12700" marR="5080">
              <a:lnSpc>
                <a:spcPct val="148100"/>
              </a:lnSpc>
              <a:spcBef>
                <a:spcPts val="100"/>
              </a:spcBef>
            </a:pPr>
            <a:endParaRPr lang="en-US" sz="900" b="1" dirty="0">
              <a:solidFill>
                <a:schemeClr val="bg1"/>
              </a:solidFill>
              <a:latin typeface="Times New Roman"/>
              <a:cs typeface="Times New Roman"/>
            </a:endParaRPr>
          </a:p>
          <a:p>
            <a:pPr marL="298450" marR="5080" indent="-285750">
              <a:lnSpc>
                <a:spcPct val="148100"/>
              </a:lnSpc>
              <a:spcBef>
                <a:spcPts val="100"/>
              </a:spcBef>
              <a:buFont typeface="Wingdings" panose="05000000000000000000" pitchFamily="2" charset="2"/>
              <a:buChar char="ü"/>
            </a:pPr>
            <a:r>
              <a:rPr lang="en-US" b="1" dirty="0">
                <a:solidFill>
                  <a:schemeClr val="bg1"/>
                </a:solidFill>
                <a:latin typeface="Times New Roman"/>
                <a:cs typeface="Times New Roman"/>
              </a:rPr>
              <a:t>‘Ctrl F’ is a GREAT TOOL for searching!!!!!</a:t>
            </a:r>
          </a:p>
        </p:txBody>
      </p:sp>
      <p:grpSp>
        <p:nvGrpSpPr>
          <p:cNvPr id="21" name="Group 20">
            <a:extLst>
              <a:ext uri="{FF2B5EF4-FFF2-40B4-BE49-F238E27FC236}">
                <a16:creationId xmlns:a16="http://schemas.microsoft.com/office/drawing/2014/main" id="{0BB9422F-0AA6-4806-A9E4-6E4FF24F1275}"/>
              </a:ext>
            </a:extLst>
          </p:cNvPr>
          <p:cNvGrpSpPr/>
          <p:nvPr/>
        </p:nvGrpSpPr>
        <p:grpSpPr>
          <a:xfrm>
            <a:off x="193512" y="1674162"/>
            <a:ext cx="8686707" cy="4461998"/>
            <a:chOff x="595792" y="1600200"/>
            <a:chExt cx="8167208" cy="3429000"/>
          </a:xfrm>
        </p:grpSpPr>
        <p:sp>
          <p:nvSpPr>
            <p:cNvPr id="22" name="Rectangle 21">
              <a:extLst>
                <a:ext uri="{FF2B5EF4-FFF2-40B4-BE49-F238E27FC236}">
                  <a16:creationId xmlns:a16="http://schemas.microsoft.com/office/drawing/2014/main" id="{89F6816D-320B-473A-A343-A99AFA2D1C4D}"/>
                </a:ext>
              </a:extLst>
            </p:cNvPr>
            <p:cNvSpPr/>
            <p:nvPr/>
          </p:nvSpPr>
          <p:spPr>
            <a:xfrm>
              <a:off x="595792" y="1600200"/>
              <a:ext cx="8167208" cy="3429000"/>
            </a:xfrm>
            <a:prstGeom prst="rect">
              <a:avLst/>
            </a:prstGeom>
            <a:solidFill>
              <a:schemeClr val="tx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29FCB-7D1B-49E7-A553-EC4B8D65A435}"/>
                </a:ext>
              </a:extLst>
            </p:cNvPr>
            <p:cNvPicPr>
              <a:picLocks noChangeAspect="1"/>
            </p:cNvPicPr>
            <p:nvPr/>
          </p:nvPicPr>
          <p:blipFill>
            <a:blip r:embed="rId3"/>
            <a:stretch>
              <a:fillRect/>
            </a:stretch>
          </p:blipFill>
          <p:spPr>
            <a:xfrm>
              <a:off x="699206" y="1722407"/>
              <a:ext cx="7987594" cy="3230593"/>
            </a:xfrm>
            <a:prstGeom prst="rect">
              <a:avLst/>
            </a:prstGeom>
          </p:spPr>
        </p:pic>
      </p:grpSp>
      <p:sp>
        <p:nvSpPr>
          <p:cNvPr id="16" name="Title 1">
            <a:extLst>
              <a:ext uri="{FF2B5EF4-FFF2-40B4-BE49-F238E27FC236}">
                <a16:creationId xmlns:a16="http://schemas.microsoft.com/office/drawing/2014/main" id="{CE2199CF-C0B7-471C-9677-263530AA87D5}"/>
              </a:ext>
            </a:extLst>
          </p:cNvPr>
          <p:cNvSpPr txBox="1">
            <a:spLocks/>
          </p:cNvSpPr>
          <p:nvPr/>
        </p:nvSpPr>
        <p:spPr>
          <a:xfrm>
            <a:off x="152400" y="381000"/>
            <a:ext cx="8839200" cy="430887"/>
          </a:xfrm>
          <a:prstGeom prst="rect">
            <a:avLst/>
          </a:prstGeom>
        </p:spPr>
        <p:txBody>
          <a:bodyPr wrap="square" lIns="0" tIns="0" rIns="0" bIns="0">
            <a:spAutoFit/>
          </a:bodyPr>
          <a:lstStyle>
            <a:lvl1pPr>
              <a:defRPr sz="3200" b="1" i="0">
                <a:solidFill>
                  <a:schemeClr val="bg1"/>
                </a:solidFill>
                <a:latin typeface="Verdana"/>
                <a:ea typeface="+mj-ea"/>
                <a:cs typeface="Verdana"/>
              </a:defRPr>
            </a:lvl1pPr>
          </a:lstStyle>
          <a:p>
            <a:pPr algn="ctr"/>
            <a:r>
              <a:rPr lang="en-US" sz="2800" spc="-5" dirty="0">
                <a:latin typeface="Times New Roman" panose="02020603050405020304" pitchFamily="18" charset="0"/>
                <a:cs typeface="Times New Roman" panose="02020603050405020304" pitchFamily="18" charset="0"/>
              </a:rPr>
              <a:t>Section </a:t>
            </a:r>
            <a:r>
              <a:rPr lang="en-US" sz="2800" dirty="0">
                <a:latin typeface="Times New Roman" panose="02020603050405020304" pitchFamily="18" charset="0"/>
                <a:cs typeface="Times New Roman" panose="02020603050405020304" pitchFamily="18" charset="0"/>
              </a:rPr>
              <a:t>2: </a:t>
            </a:r>
            <a:r>
              <a:rPr lang="en-US" sz="2800" spc="-5" dirty="0">
                <a:latin typeface="Times New Roman" panose="02020603050405020304" pitchFamily="18" charset="0"/>
                <a:cs typeface="Times New Roman" panose="02020603050405020304" pitchFamily="18" charset="0"/>
              </a:rPr>
              <a:t>Schedule</a:t>
            </a:r>
            <a:r>
              <a:rPr lang="en-US" sz="2800" spc="-25"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a:t>
            </a:r>
            <a:endParaRPr lang="en-US" sz="28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4" presetClass="entr" presetSubtype="10" fill="hold" grpId="0" nodeType="afterEffect">
                                  <p:stCondLst>
                                    <p:cond delay="0"/>
                                  </p:stCondLst>
                                  <p:childTnLst>
                                    <p:set>
                                      <p:cBhvr>
                                        <p:cTn id="12" dur="1" fill="hold">
                                          <p:stCondLst>
                                            <p:cond delay="0"/>
                                          </p:stCondLst>
                                        </p:cTn>
                                        <p:tgtEl>
                                          <p:spTgt spid="20">
                                            <p:bg/>
                                          </p:spTgt>
                                        </p:tgtEl>
                                        <p:attrNameLst>
                                          <p:attrName>style.visibility</p:attrName>
                                        </p:attrNameLst>
                                      </p:cBhvr>
                                      <p:to>
                                        <p:strVal val="visible"/>
                                      </p:to>
                                    </p:set>
                                    <p:animEffect transition="in" filter="randombar(horizontal)">
                                      <p:cBhvr>
                                        <p:cTn id="13" dur="500"/>
                                        <p:tgtEl>
                                          <p:spTgt spid="20">
                                            <p:bg/>
                                          </p:spTgt>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22" dur="500"/>
                                        <p:tgtEl>
                                          <p:spTgt spid="20">
                                            <p:txEl>
                                              <p:pRg st="3" end="3"/>
                                            </p:txEl>
                                          </p:spTgt>
                                        </p:tgtEl>
                                      </p:cBhvr>
                                    </p:animEffec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randombar(horizontal)">
                                      <p:cBhvr>
                                        <p:cTn id="29" dur="500"/>
                                        <p:tgtEl>
                                          <p:spTgt spid="20">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bg/>
                                          </p:spTgt>
                                        </p:tgtEl>
                                        <p:attrNameLst>
                                          <p:attrName>style.visibility</p:attrName>
                                        </p:attrNameLst>
                                      </p:cBhvr>
                                      <p:to>
                                        <p:strVal val="visible"/>
                                      </p:to>
                                    </p:set>
                                    <p:animEffect transition="in" filter="fade">
                                      <p:cBhvr>
                                        <p:cTn id="34" dur="500"/>
                                        <p:tgtEl>
                                          <p:spTgt spid="29">
                                            <p:bg/>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9">
                                            <p:txEl>
                                              <p:pRg st="1" end="1"/>
                                            </p:txEl>
                                          </p:spTgt>
                                        </p:tgtEl>
                                        <p:attrNameLst>
                                          <p:attrName>style.visibility</p:attrName>
                                        </p:attrNameLst>
                                      </p:cBhvr>
                                      <p:to>
                                        <p:strVal val="visible"/>
                                      </p:to>
                                    </p:set>
                                    <p:animEffect transition="in" filter="fade">
                                      <p:cBhvr>
                                        <p:cTn id="38" dur="500"/>
                                        <p:tgtEl>
                                          <p:spTgt spid="29">
                                            <p:txEl>
                                              <p:pRg st="1" end="1"/>
                                            </p:txEl>
                                          </p:spTgt>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9">
                                            <p:txEl>
                                              <p:pRg st="3" end="3"/>
                                            </p:txEl>
                                          </p:spTgt>
                                        </p:tgtEl>
                                        <p:attrNameLst>
                                          <p:attrName>style.visibility</p:attrName>
                                        </p:attrNameLst>
                                      </p:cBhvr>
                                      <p:to>
                                        <p:strVal val="visible"/>
                                      </p:to>
                                    </p:set>
                                    <p:animEffect transition="in" filter="fade">
                                      <p:cBhvr>
                                        <p:cTn id="42" dur="500"/>
                                        <p:tgtEl>
                                          <p:spTgt spid="29">
                                            <p:txEl>
                                              <p:pRg st="3" end="3"/>
                                            </p:txEl>
                                          </p:spTgt>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fade">
                                      <p:cBhvr>
                                        <p:cTn id="4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P spid="2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4477765-942B-4099-B6CF-2F1A3A5596D5}"/>
              </a:ext>
            </a:extLst>
          </p:cNvPr>
          <p:cNvSpPr/>
          <p:nvPr/>
        </p:nvSpPr>
        <p:spPr>
          <a:xfrm>
            <a:off x="-457200" y="893422"/>
            <a:ext cx="2895600" cy="3447561"/>
          </a:xfrm>
          <a:prstGeom prst="ellipse">
            <a:avLst/>
          </a:prstGeom>
          <a:pattFill prst="pct80">
            <a:fgClr>
              <a:schemeClr val="bg1">
                <a:lumMod val="50000"/>
              </a:schemeClr>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595"/>
              </a:spcBef>
            </a:pPr>
            <a:r>
              <a:rPr lang="en-US" sz="2400" b="1" dirty="0">
                <a:solidFill>
                  <a:srgbClr val="FFFF00"/>
                </a:solidFill>
                <a:latin typeface="Times New Roman"/>
                <a:cs typeface="Times New Roman"/>
              </a:rPr>
              <a:t>Uploading Expenditures (files)</a:t>
            </a:r>
          </a:p>
        </p:txBody>
      </p:sp>
      <p:sp>
        <p:nvSpPr>
          <p:cNvPr id="15" name="Oval 14">
            <a:extLst>
              <a:ext uri="{FF2B5EF4-FFF2-40B4-BE49-F238E27FC236}">
                <a16:creationId xmlns:a16="http://schemas.microsoft.com/office/drawing/2014/main" id="{C5889F03-8BBA-43A5-B55E-0961C8EB8AA9}"/>
              </a:ext>
            </a:extLst>
          </p:cNvPr>
          <p:cNvSpPr/>
          <p:nvPr/>
        </p:nvSpPr>
        <p:spPr>
          <a:xfrm>
            <a:off x="1778821" y="1338236"/>
            <a:ext cx="5383979" cy="4745553"/>
          </a:xfrm>
          <a:prstGeom prst="ellipse">
            <a:avLst/>
          </a:prstGeom>
          <a:pattFill prst="pct80">
            <a:fgClr>
              <a:schemeClr val="bg1">
                <a:lumMod val="50000"/>
              </a:schemeClr>
            </a:fgClr>
            <a:bgClr>
              <a:schemeClr val="bg1"/>
            </a:bgClr>
          </a:pattFill>
          <a:ln w="38100">
            <a:solidFill>
              <a:schemeClr val="accent2">
                <a:lumMod val="75000"/>
              </a:schemeClr>
            </a:solid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595"/>
              </a:spcBef>
            </a:pPr>
            <a:r>
              <a:rPr lang="en-US" sz="2800" b="1" dirty="0">
                <a:solidFill>
                  <a:srgbClr val="FFFF00"/>
                </a:solidFill>
                <a:latin typeface="Times New Roman"/>
                <a:cs typeface="Times New Roman"/>
              </a:rPr>
              <a:t>Uploading Expenditures (files)</a:t>
            </a:r>
          </a:p>
        </p:txBody>
      </p:sp>
      <p:sp>
        <p:nvSpPr>
          <p:cNvPr id="3" name="Content Placeholder 2">
            <a:extLst>
              <a:ext uri="{FF2B5EF4-FFF2-40B4-BE49-F238E27FC236}">
                <a16:creationId xmlns:a16="http://schemas.microsoft.com/office/drawing/2014/main" id="{288773F6-478A-4252-85C1-D66FC7D491A7}"/>
              </a:ext>
            </a:extLst>
          </p:cNvPr>
          <p:cNvSpPr>
            <a:spLocks noGrp="1"/>
          </p:cNvSpPr>
          <p:nvPr>
            <p:ph sz="half" idx="2"/>
          </p:nvPr>
        </p:nvSpPr>
        <p:spPr>
          <a:xfrm>
            <a:off x="2057400" y="1478607"/>
            <a:ext cx="6705600" cy="4693593"/>
          </a:xfr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a:lstStyle/>
          <a:p>
            <a:pPr marL="355600" indent="-342900">
              <a:lnSpc>
                <a:spcPct val="100000"/>
              </a:lnSpc>
              <a:spcBef>
                <a:spcPts val="595"/>
              </a:spcBef>
              <a:buFont typeface="Wingdings" panose="05000000000000000000" pitchFamily="2" charset="2"/>
              <a:buChar char="q"/>
            </a:pPr>
            <a:r>
              <a:rPr lang="en-US" b="0" spc="-5" dirty="0"/>
              <a:t>Please do not combine uploads. Separating them by vendor works best.</a:t>
            </a:r>
          </a:p>
          <a:p>
            <a:pPr marL="355600" indent="-342900">
              <a:lnSpc>
                <a:spcPct val="100000"/>
              </a:lnSpc>
              <a:spcBef>
                <a:spcPts val="595"/>
              </a:spcBef>
              <a:buFont typeface="Wingdings" panose="05000000000000000000" pitchFamily="2" charset="2"/>
              <a:buChar char="q"/>
            </a:pPr>
            <a:r>
              <a:rPr lang="en-US" b="0" spc="-5" dirty="0"/>
              <a:t>It is best if you name your uploaded invoices by putting the Vendor name first.</a:t>
            </a:r>
          </a:p>
          <a:p>
            <a:pPr marL="355600" indent="-342900">
              <a:lnSpc>
                <a:spcPct val="100000"/>
              </a:lnSpc>
              <a:spcBef>
                <a:spcPts val="595"/>
              </a:spcBef>
              <a:buFont typeface="Wingdings" panose="05000000000000000000" pitchFamily="2" charset="2"/>
              <a:buChar char="q"/>
            </a:pPr>
            <a:r>
              <a:rPr lang="en-US" b="0" spc="-5" dirty="0"/>
              <a:t>They will appear alphabetical in the list and are found quickly.</a:t>
            </a:r>
          </a:p>
          <a:p>
            <a:pPr marL="355600" indent="-342900">
              <a:lnSpc>
                <a:spcPct val="100000"/>
              </a:lnSpc>
              <a:spcBef>
                <a:spcPts val="595"/>
              </a:spcBef>
              <a:buFont typeface="Wingdings" panose="05000000000000000000" pitchFamily="2" charset="2"/>
              <a:buChar char="q"/>
            </a:pPr>
            <a:r>
              <a:rPr lang="en-US" b="0" spc="-5" dirty="0"/>
              <a:t>Please do not upload scanned excel docs/reports.  They can not be searched.  PEMA will accept spreadsheet files (not scanned spreadsheets), if selected during the audit, the PSAP will be required to produce invoices.  Spreadsheets not accepted during the audits.</a:t>
            </a:r>
          </a:p>
          <a:p>
            <a:pPr marL="355600" indent="-342900">
              <a:lnSpc>
                <a:spcPct val="100000"/>
              </a:lnSpc>
              <a:spcBef>
                <a:spcPts val="595"/>
              </a:spcBef>
              <a:buFont typeface="Wingdings" panose="05000000000000000000" pitchFamily="2" charset="2"/>
              <a:buChar char="q"/>
            </a:pPr>
            <a:r>
              <a:rPr lang="en-US" b="0" spc="-5" dirty="0"/>
              <a:t>It is essential that the boxes are checked.  The report will need to be returned if this is not done.</a:t>
            </a:r>
          </a:p>
          <a:p>
            <a:pPr marL="355600" indent="-342900">
              <a:lnSpc>
                <a:spcPct val="100000"/>
              </a:lnSpc>
              <a:spcBef>
                <a:spcPts val="595"/>
              </a:spcBef>
              <a:buFont typeface="Wingdings" panose="05000000000000000000" pitchFamily="2" charset="2"/>
              <a:buChar char="q"/>
            </a:pPr>
            <a:r>
              <a:rPr lang="en-US" b="0" spc="-5" dirty="0"/>
              <a:t>You can check the same upload multiple times (excel spreadsheets, monthly invoices, contracts…)</a:t>
            </a:r>
            <a:endParaRPr lang="en-US" b="0" dirty="0">
              <a:solidFill>
                <a:srgbClr val="CC9C3C"/>
              </a:solidFill>
            </a:endParaRPr>
          </a:p>
        </p:txBody>
      </p:sp>
      <p:grpSp>
        <p:nvGrpSpPr>
          <p:cNvPr id="14" name="Group 13">
            <a:extLst>
              <a:ext uri="{FF2B5EF4-FFF2-40B4-BE49-F238E27FC236}">
                <a16:creationId xmlns:a16="http://schemas.microsoft.com/office/drawing/2014/main" id="{72D1BFBC-2DF0-465E-BB5B-9F9D629AB464}"/>
              </a:ext>
            </a:extLst>
          </p:cNvPr>
          <p:cNvGrpSpPr/>
          <p:nvPr/>
        </p:nvGrpSpPr>
        <p:grpSpPr>
          <a:xfrm>
            <a:off x="2065566" y="4748626"/>
            <a:ext cx="6697434" cy="877907"/>
            <a:chOff x="762000" y="4469233"/>
            <a:chExt cx="7924800" cy="995538"/>
          </a:xfrm>
        </p:grpSpPr>
        <p:sp>
          <p:nvSpPr>
            <p:cNvPr id="9" name="TextBox 8">
              <a:extLst>
                <a:ext uri="{FF2B5EF4-FFF2-40B4-BE49-F238E27FC236}">
                  <a16:creationId xmlns:a16="http://schemas.microsoft.com/office/drawing/2014/main" id="{C1EE7E5E-13CA-4CBB-BD0C-A711708FA738}"/>
                </a:ext>
              </a:extLst>
            </p:cNvPr>
            <p:cNvSpPr txBox="1"/>
            <p:nvPr/>
          </p:nvSpPr>
          <p:spPr>
            <a:xfrm>
              <a:off x="762000" y="4469233"/>
              <a:ext cx="7924800" cy="995538"/>
            </a:xfrm>
            <a:prstGeom prst="rect">
              <a:avLst/>
            </a:prstGeom>
            <a:solidFill>
              <a:srgbClr val="CC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12700" algn="ctr">
                <a:lnSpc>
                  <a:spcPct val="100000"/>
                </a:lnSpc>
              </a:pPr>
              <a:r>
                <a:rPr lang="en-US" sz="2800" b="1" spc="-15" dirty="0">
                  <a:latin typeface="Times New Roman"/>
                  <a:cs typeface="Times New Roman"/>
                </a:rPr>
                <a:t>Check the Box       to ensure the corresponding detail is connected.</a:t>
              </a:r>
              <a:r>
                <a:rPr lang="en-US" sz="2400" b="1" spc="-5" dirty="0">
                  <a:latin typeface="Times New Roman"/>
                  <a:cs typeface="Times New Roman"/>
                </a:rPr>
                <a:t> </a:t>
              </a:r>
            </a:p>
          </p:txBody>
        </p:sp>
        <p:grpSp>
          <p:nvGrpSpPr>
            <p:cNvPr id="13" name="Group 12">
              <a:extLst>
                <a:ext uri="{FF2B5EF4-FFF2-40B4-BE49-F238E27FC236}">
                  <a16:creationId xmlns:a16="http://schemas.microsoft.com/office/drawing/2014/main" id="{471A5544-F699-4F37-B02F-6FB5DE56B3AD}"/>
                </a:ext>
              </a:extLst>
            </p:cNvPr>
            <p:cNvGrpSpPr/>
            <p:nvPr/>
          </p:nvGrpSpPr>
          <p:grpSpPr>
            <a:xfrm>
              <a:off x="4575044" y="4618765"/>
              <a:ext cx="539844" cy="379100"/>
              <a:chOff x="5596406" y="4704237"/>
              <a:chExt cx="593826" cy="471889"/>
            </a:xfrm>
          </p:grpSpPr>
          <p:sp>
            <p:nvSpPr>
              <p:cNvPr id="12" name="Rectangle 11">
                <a:extLst>
                  <a:ext uri="{FF2B5EF4-FFF2-40B4-BE49-F238E27FC236}">
                    <a16:creationId xmlns:a16="http://schemas.microsoft.com/office/drawing/2014/main" id="{21BE10E7-1F11-4165-950C-FB080CD872FD}"/>
                  </a:ext>
                </a:extLst>
              </p:cNvPr>
              <p:cNvSpPr/>
              <p:nvPr/>
            </p:nvSpPr>
            <p:spPr>
              <a:xfrm>
                <a:off x="5596406" y="4704237"/>
                <a:ext cx="586742" cy="457201"/>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solidFill>
                  </a:ln>
                </a:endParaRPr>
              </a:p>
            </p:txBody>
          </p:sp>
          <p:pic>
            <p:nvPicPr>
              <p:cNvPr id="11" name="Graphic 10" descr="Checkmark with solid fill">
                <a:extLst>
                  <a:ext uri="{FF2B5EF4-FFF2-40B4-BE49-F238E27FC236}">
                    <a16:creationId xmlns:a16="http://schemas.microsoft.com/office/drawing/2014/main" id="{69AF6464-C0A5-4827-A99B-19B8A765C0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14356" y="4704594"/>
                <a:ext cx="575876" cy="471532"/>
              </a:xfrm>
              <a:prstGeom prst="rect">
                <a:avLst/>
              </a:prstGeom>
            </p:spPr>
          </p:pic>
        </p:grpSp>
      </p:grpSp>
      <p:sp>
        <p:nvSpPr>
          <p:cNvPr id="19" name="Title 1">
            <a:extLst>
              <a:ext uri="{FF2B5EF4-FFF2-40B4-BE49-F238E27FC236}">
                <a16:creationId xmlns:a16="http://schemas.microsoft.com/office/drawing/2014/main" id="{B5EB7485-03AB-4F49-9FC2-0AFCC6DED874}"/>
              </a:ext>
            </a:extLst>
          </p:cNvPr>
          <p:cNvSpPr>
            <a:spLocks noGrp="1"/>
          </p:cNvSpPr>
          <p:nvPr>
            <p:ph type="title"/>
          </p:nvPr>
        </p:nvSpPr>
        <p:spPr>
          <a:xfrm>
            <a:off x="152400" y="381000"/>
            <a:ext cx="8839200" cy="430887"/>
          </a:xfrm>
        </p:spPr>
        <p:txBody>
          <a:bodyPr/>
          <a:lstStyle/>
          <a:p>
            <a:pPr algn="ctr"/>
            <a:r>
              <a:rPr lang="en-US" sz="2800" dirty="0">
                <a:latin typeface="Times New Roman"/>
                <a:cs typeface="Times New Roman"/>
              </a:rPr>
              <a:t>Schedule A</a:t>
            </a:r>
            <a:endParaRPr lang="en-US" sz="2800" dirty="0"/>
          </a:p>
        </p:txBody>
      </p:sp>
    </p:spTree>
    <p:extLst>
      <p:ext uri="{BB962C8B-B14F-4D97-AF65-F5344CB8AC3E}">
        <p14:creationId xmlns:p14="http://schemas.microsoft.com/office/powerpoint/2010/main" val="362425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3"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5C912E-240F-49DD-B707-92F463AE19D3}"/>
              </a:ext>
            </a:extLst>
          </p:cNvPr>
          <p:cNvGrpSpPr/>
          <p:nvPr/>
        </p:nvGrpSpPr>
        <p:grpSpPr>
          <a:xfrm>
            <a:off x="1010307" y="1642305"/>
            <a:ext cx="7524093" cy="4454292"/>
            <a:chOff x="248307" y="1565508"/>
            <a:chExt cx="7524093" cy="4454292"/>
          </a:xfrm>
        </p:grpSpPr>
        <p:sp>
          <p:nvSpPr>
            <p:cNvPr id="19" name="Rectangle 18">
              <a:extLst>
                <a:ext uri="{FF2B5EF4-FFF2-40B4-BE49-F238E27FC236}">
                  <a16:creationId xmlns:a16="http://schemas.microsoft.com/office/drawing/2014/main" id="{758890B2-32E0-4A00-8CBA-F8A67FBABDC2}"/>
                </a:ext>
              </a:extLst>
            </p:cNvPr>
            <p:cNvSpPr/>
            <p:nvPr/>
          </p:nvSpPr>
          <p:spPr>
            <a:xfrm>
              <a:off x="248307" y="1565508"/>
              <a:ext cx="7524093" cy="4454292"/>
            </a:xfrm>
            <a:prstGeom prst="rect">
              <a:avLst/>
            </a:prstGeom>
            <a:solidFill>
              <a:schemeClr val="tx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A7F89EF-3461-4A3F-818F-BBAB3E102C26}"/>
                </a:ext>
              </a:extLst>
            </p:cNvPr>
            <p:cNvPicPr>
              <a:picLocks noChangeAspect="1"/>
            </p:cNvPicPr>
            <p:nvPr/>
          </p:nvPicPr>
          <p:blipFill>
            <a:blip r:embed="rId2"/>
            <a:stretch>
              <a:fillRect/>
            </a:stretch>
          </p:blipFill>
          <p:spPr>
            <a:xfrm>
              <a:off x="434622" y="1741976"/>
              <a:ext cx="7151461" cy="4101355"/>
            </a:xfrm>
            <a:prstGeom prst="rect">
              <a:avLst/>
            </a:prstGeom>
          </p:spPr>
        </p:pic>
      </p:grpSp>
      <p:grpSp>
        <p:nvGrpSpPr>
          <p:cNvPr id="10" name="Group 9">
            <a:extLst>
              <a:ext uri="{FF2B5EF4-FFF2-40B4-BE49-F238E27FC236}">
                <a16:creationId xmlns:a16="http://schemas.microsoft.com/office/drawing/2014/main" id="{6390AE97-A0D3-4496-8449-1E344B4E32E1}"/>
              </a:ext>
            </a:extLst>
          </p:cNvPr>
          <p:cNvGrpSpPr/>
          <p:nvPr/>
        </p:nvGrpSpPr>
        <p:grpSpPr>
          <a:xfrm>
            <a:off x="-118485" y="1025745"/>
            <a:ext cx="2603799" cy="3782343"/>
            <a:chOff x="-118485" y="1025745"/>
            <a:chExt cx="2603799" cy="3782343"/>
          </a:xfrm>
        </p:grpSpPr>
        <p:grpSp>
          <p:nvGrpSpPr>
            <p:cNvPr id="4" name="Group 3">
              <a:extLst>
                <a:ext uri="{FF2B5EF4-FFF2-40B4-BE49-F238E27FC236}">
                  <a16:creationId xmlns:a16="http://schemas.microsoft.com/office/drawing/2014/main" id="{7C88748A-27F3-4850-9B7A-BE71D72D35A9}"/>
                </a:ext>
              </a:extLst>
            </p:cNvPr>
            <p:cNvGrpSpPr/>
            <p:nvPr/>
          </p:nvGrpSpPr>
          <p:grpSpPr>
            <a:xfrm>
              <a:off x="-118485" y="1025745"/>
              <a:ext cx="2556885" cy="3782343"/>
              <a:chOff x="-300864" y="1025745"/>
              <a:chExt cx="2556885" cy="3782343"/>
            </a:xfrm>
          </p:grpSpPr>
          <p:sp>
            <p:nvSpPr>
              <p:cNvPr id="21" name="Arrow: Curved Left 20">
                <a:extLst>
                  <a:ext uri="{FF2B5EF4-FFF2-40B4-BE49-F238E27FC236}">
                    <a16:creationId xmlns:a16="http://schemas.microsoft.com/office/drawing/2014/main" id="{3C219648-EB78-4899-9A13-ED3A389061A0}"/>
                  </a:ext>
                </a:extLst>
              </p:cNvPr>
              <p:cNvSpPr/>
              <p:nvPr/>
            </p:nvSpPr>
            <p:spPr>
              <a:xfrm>
                <a:off x="1588144" y="2123318"/>
                <a:ext cx="664116" cy="2684770"/>
              </a:xfrm>
              <a:prstGeom prst="curved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a:extLst>
                  <a:ext uri="{FF2B5EF4-FFF2-40B4-BE49-F238E27FC236}">
                    <a16:creationId xmlns:a16="http://schemas.microsoft.com/office/drawing/2014/main" id="{74477765-942B-4099-B6CF-2F1A3A5596D5}"/>
                  </a:ext>
                </a:extLst>
              </p:cNvPr>
              <p:cNvSpPr/>
              <p:nvPr/>
            </p:nvSpPr>
            <p:spPr>
              <a:xfrm>
                <a:off x="-300864" y="1025745"/>
                <a:ext cx="2556885" cy="2561403"/>
              </a:xfrm>
              <a:prstGeom prst="ellipse">
                <a:avLst/>
              </a:prstGeom>
              <a:pattFill prst="pct80">
                <a:fgClr>
                  <a:schemeClr val="tx1">
                    <a:lumMod val="95000"/>
                    <a:lumOff val="5000"/>
                  </a:schemeClr>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2000" b="1" dirty="0">
                    <a:solidFill>
                      <a:srgbClr val="FFFF00"/>
                    </a:solidFill>
                  </a:rPr>
                  <a:t>Select ‘Create New line’ and Complete the Form    </a:t>
                </a:r>
              </a:p>
            </p:txBody>
          </p:sp>
        </p:grpSp>
        <p:sp>
          <p:nvSpPr>
            <p:cNvPr id="23" name="Oval 22">
              <a:extLst>
                <a:ext uri="{FF2B5EF4-FFF2-40B4-BE49-F238E27FC236}">
                  <a16:creationId xmlns:a16="http://schemas.microsoft.com/office/drawing/2014/main" id="{945730DC-EC0A-4D92-9099-6419138C83AD}"/>
                </a:ext>
              </a:extLst>
            </p:cNvPr>
            <p:cNvSpPr/>
            <p:nvPr/>
          </p:nvSpPr>
          <p:spPr>
            <a:xfrm>
              <a:off x="43854" y="1125511"/>
              <a:ext cx="244146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CF13747-A4B1-406B-AFFE-55ABD6A53EDF}"/>
              </a:ext>
            </a:extLst>
          </p:cNvPr>
          <p:cNvGrpSpPr/>
          <p:nvPr/>
        </p:nvGrpSpPr>
        <p:grpSpPr>
          <a:xfrm>
            <a:off x="2385349" y="1685366"/>
            <a:ext cx="6225251" cy="2854574"/>
            <a:chOff x="2385349" y="1685366"/>
            <a:chExt cx="6225251" cy="2854574"/>
          </a:xfrm>
        </p:grpSpPr>
        <p:grpSp>
          <p:nvGrpSpPr>
            <p:cNvPr id="5" name="Group 4">
              <a:extLst>
                <a:ext uri="{FF2B5EF4-FFF2-40B4-BE49-F238E27FC236}">
                  <a16:creationId xmlns:a16="http://schemas.microsoft.com/office/drawing/2014/main" id="{031759E0-14EC-46AA-8919-85387974B586}"/>
                </a:ext>
              </a:extLst>
            </p:cNvPr>
            <p:cNvGrpSpPr/>
            <p:nvPr/>
          </p:nvGrpSpPr>
          <p:grpSpPr>
            <a:xfrm>
              <a:off x="2385349" y="1685366"/>
              <a:ext cx="6225251" cy="2854574"/>
              <a:chOff x="2385349" y="1685366"/>
              <a:chExt cx="6225251" cy="2854574"/>
            </a:xfrm>
          </p:grpSpPr>
          <p:sp>
            <p:nvSpPr>
              <p:cNvPr id="20" name="Arrow: Curved Left 19">
                <a:extLst>
                  <a:ext uri="{FF2B5EF4-FFF2-40B4-BE49-F238E27FC236}">
                    <a16:creationId xmlns:a16="http://schemas.microsoft.com/office/drawing/2014/main" id="{032CFC92-8124-4AFF-9351-9B9B75C04466}"/>
                  </a:ext>
                </a:extLst>
              </p:cNvPr>
              <p:cNvSpPr/>
              <p:nvPr/>
            </p:nvSpPr>
            <p:spPr>
              <a:xfrm rot="3569380" flipH="1">
                <a:off x="4278410" y="1408635"/>
                <a:ext cx="1238244" cy="5024365"/>
              </a:xfrm>
              <a:prstGeom prst="curved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a:extLst>
                  <a:ext uri="{FF2B5EF4-FFF2-40B4-BE49-F238E27FC236}">
                    <a16:creationId xmlns:a16="http://schemas.microsoft.com/office/drawing/2014/main" id="{2FC12977-5F9F-4A9E-9BB0-E70E717AED24}"/>
                  </a:ext>
                </a:extLst>
              </p:cNvPr>
              <p:cNvSpPr/>
              <p:nvPr/>
            </p:nvSpPr>
            <p:spPr>
              <a:xfrm>
                <a:off x="5976704" y="1685366"/>
                <a:ext cx="2633896" cy="2746189"/>
              </a:xfrm>
              <a:prstGeom prst="ellipse">
                <a:avLst/>
              </a:prstGeom>
              <a:pattFill prst="pct80">
                <a:fgClr>
                  <a:schemeClr val="bg2">
                    <a:lumMod val="10000"/>
                  </a:schemeClr>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2000" b="1" dirty="0">
                    <a:solidFill>
                      <a:srgbClr val="FFFF00"/>
                    </a:solidFill>
                  </a:rPr>
                  <a:t>Click ‘Save’</a:t>
                </a:r>
              </a:p>
            </p:txBody>
          </p:sp>
        </p:grpSp>
        <p:sp>
          <p:nvSpPr>
            <p:cNvPr id="24" name="Oval 23">
              <a:extLst>
                <a:ext uri="{FF2B5EF4-FFF2-40B4-BE49-F238E27FC236}">
                  <a16:creationId xmlns:a16="http://schemas.microsoft.com/office/drawing/2014/main" id="{05D13538-18FD-4EA0-A693-18FC46F65463}"/>
                </a:ext>
              </a:extLst>
            </p:cNvPr>
            <p:cNvSpPr/>
            <p:nvPr/>
          </p:nvSpPr>
          <p:spPr>
            <a:xfrm>
              <a:off x="6284005" y="2057400"/>
              <a:ext cx="2178943" cy="21078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a:extLst>
              <a:ext uri="{FF2B5EF4-FFF2-40B4-BE49-F238E27FC236}">
                <a16:creationId xmlns:a16="http://schemas.microsoft.com/office/drawing/2014/main" id="{CC2E5EBB-97CA-4670-BFA5-A14AC217C7B5}"/>
              </a:ext>
            </a:extLst>
          </p:cNvPr>
          <p:cNvSpPr txBox="1">
            <a:spLocks/>
          </p:cNvSpPr>
          <p:nvPr/>
        </p:nvSpPr>
        <p:spPr>
          <a:xfrm>
            <a:off x="152400" y="381000"/>
            <a:ext cx="8839200" cy="430887"/>
          </a:xfrm>
          <a:prstGeom prst="rect">
            <a:avLst/>
          </a:prstGeom>
        </p:spPr>
        <p:txBody>
          <a:bodyPr wrap="square" lIns="0" tIns="0" rIns="0" bIns="0">
            <a:spAutoFit/>
          </a:bodyPr>
          <a:lstStyle>
            <a:lvl1pPr>
              <a:defRPr sz="3200" b="1" i="0">
                <a:solidFill>
                  <a:schemeClr val="bg1"/>
                </a:solidFill>
                <a:latin typeface="Verdana"/>
                <a:ea typeface="+mj-ea"/>
                <a:cs typeface="Verdana"/>
              </a:defRPr>
            </a:lvl1pPr>
          </a:lstStyle>
          <a:p>
            <a:pPr algn="ctr"/>
            <a:r>
              <a:rPr lang="en-US" sz="2800" kern="0" dirty="0">
                <a:latin typeface="Times New Roman"/>
                <a:cs typeface="Times New Roman"/>
              </a:rPr>
              <a:t>Schedule A: Creating an Expenditure</a:t>
            </a:r>
            <a:endParaRPr lang="en-US" sz="2800" kern="0" dirty="0"/>
          </a:p>
        </p:txBody>
      </p:sp>
    </p:spTree>
    <p:extLst>
      <p:ext uri="{BB962C8B-B14F-4D97-AF65-F5344CB8AC3E}">
        <p14:creationId xmlns:p14="http://schemas.microsoft.com/office/powerpoint/2010/main" val="8944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26674F8-E5BE-40E8-B6E5-60DD470A807F}"/>
              </a:ext>
            </a:extLst>
          </p:cNvPr>
          <p:cNvGrpSpPr/>
          <p:nvPr/>
        </p:nvGrpSpPr>
        <p:grpSpPr>
          <a:xfrm>
            <a:off x="740082" y="1676400"/>
            <a:ext cx="7524093" cy="4454292"/>
            <a:chOff x="971878" y="1651120"/>
            <a:chExt cx="7524093" cy="4454292"/>
          </a:xfrm>
        </p:grpSpPr>
        <p:sp>
          <p:nvSpPr>
            <p:cNvPr id="19" name="Rectangle 18">
              <a:extLst>
                <a:ext uri="{FF2B5EF4-FFF2-40B4-BE49-F238E27FC236}">
                  <a16:creationId xmlns:a16="http://schemas.microsoft.com/office/drawing/2014/main" id="{758890B2-32E0-4A00-8CBA-F8A67FBABDC2}"/>
                </a:ext>
              </a:extLst>
            </p:cNvPr>
            <p:cNvSpPr/>
            <p:nvPr/>
          </p:nvSpPr>
          <p:spPr>
            <a:xfrm>
              <a:off x="971878" y="1651120"/>
              <a:ext cx="7524093" cy="4454292"/>
            </a:xfrm>
            <a:prstGeom prst="rect">
              <a:avLst/>
            </a:prstGeom>
            <a:solidFill>
              <a:schemeClr val="tx2">
                <a:lumMod val="20000"/>
                <a:lumOff val="8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A5E71A9-B262-4B6E-88A3-843A6D824ABA}"/>
                </a:ext>
              </a:extLst>
            </p:cNvPr>
            <p:cNvPicPr>
              <a:picLocks noChangeAspect="1"/>
            </p:cNvPicPr>
            <p:nvPr/>
          </p:nvPicPr>
          <p:blipFill>
            <a:blip r:embed="rId2"/>
            <a:stretch>
              <a:fillRect/>
            </a:stretch>
          </p:blipFill>
          <p:spPr>
            <a:xfrm>
              <a:off x="1094757" y="1771026"/>
              <a:ext cx="7287243" cy="4248774"/>
            </a:xfrm>
            <a:prstGeom prst="rect">
              <a:avLst/>
            </a:prstGeom>
          </p:spPr>
        </p:pic>
      </p:grpSp>
      <p:grpSp>
        <p:nvGrpSpPr>
          <p:cNvPr id="28" name="Group 27">
            <a:extLst>
              <a:ext uri="{FF2B5EF4-FFF2-40B4-BE49-F238E27FC236}">
                <a16:creationId xmlns:a16="http://schemas.microsoft.com/office/drawing/2014/main" id="{D56704B8-DE6E-40AE-9533-21A77BF8E73C}"/>
              </a:ext>
            </a:extLst>
          </p:cNvPr>
          <p:cNvGrpSpPr/>
          <p:nvPr/>
        </p:nvGrpSpPr>
        <p:grpSpPr>
          <a:xfrm>
            <a:off x="4003365" y="2247900"/>
            <a:ext cx="4757365" cy="2983040"/>
            <a:chOff x="4003365" y="2247900"/>
            <a:chExt cx="4757365" cy="2983040"/>
          </a:xfrm>
        </p:grpSpPr>
        <p:grpSp>
          <p:nvGrpSpPr>
            <p:cNvPr id="5" name="Group 4">
              <a:extLst>
                <a:ext uri="{FF2B5EF4-FFF2-40B4-BE49-F238E27FC236}">
                  <a16:creationId xmlns:a16="http://schemas.microsoft.com/office/drawing/2014/main" id="{031759E0-14EC-46AA-8919-85387974B586}"/>
                </a:ext>
              </a:extLst>
            </p:cNvPr>
            <p:cNvGrpSpPr/>
            <p:nvPr/>
          </p:nvGrpSpPr>
          <p:grpSpPr>
            <a:xfrm>
              <a:off x="4003365" y="2247900"/>
              <a:ext cx="4757365" cy="2983040"/>
              <a:chOff x="3693812" y="2209812"/>
              <a:chExt cx="4757365" cy="2983040"/>
            </a:xfrm>
          </p:grpSpPr>
          <p:sp>
            <p:nvSpPr>
              <p:cNvPr id="20" name="Arrow: Curved Left 19">
                <a:extLst>
                  <a:ext uri="{FF2B5EF4-FFF2-40B4-BE49-F238E27FC236}">
                    <a16:creationId xmlns:a16="http://schemas.microsoft.com/office/drawing/2014/main" id="{032CFC92-8124-4AFF-9351-9B9B75C04466}"/>
                  </a:ext>
                </a:extLst>
              </p:cNvPr>
              <p:cNvSpPr/>
              <p:nvPr/>
            </p:nvSpPr>
            <p:spPr>
              <a:xfrm rot="3569380" flipH="1">
                <a:off x="4966730" y="2299666"/>
                <a:ext cx="1164434" cy="3710270"/>
              </a:xfrm>
              <a:prstGeom prst="curved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a:extLst>
                  <a:ext uri="{FF2B5EF4-FFF2-40B4-BE49-F238E27FC236}">
                    <a16:creationId xmlns:a16="http://schemas.microsoft.com/office/drawing/2014/main" id="{2FC12977-5F9F-4A9E-9BB0-E70E717AED24}"/>
                  </a:ext>
                </a:extLst>
              </p:cNvPr>
              <p:cNvSpPr/>
              <p:nvPr/>
            </p:nvSpPr>
            <p:spPr>
              <a:xfrm>
                <a:off x="6167447" y="2209812"/>
                <a:ext cx="2283730" cy="2983040"/>
              </a:xfrm>
              <a:prstGeom prst="ellipse">
                <a:avLst/>
              </a:prstGeom>
              <a:pattFill prst="pct80">
                <a:fgClr>
                  <a:schemeClr val="tx1">
                    <a:lumMod val="95000"/>
                    <a:lumOff val="5000"/>
                  </a:schemeClr>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2000" b="1" dirty="0">
                    <a:solidFill>
                      <a:srgbClr val="FFFF00"/>
                    </a:solidFill>
                  </a:rPr>
                  <a:t>Upload the file if not there - name it so it is easy to find.</a:t>
                </a:r>
                <a:br>
                  <a:rPr lang="en-US" sz="2000" b="1" dirty="0">
                    <a:solidFill>
                      <a:srgbClr val="FFFF00"/>
                    </a:solidFill>
                  </a:rPr>
                </a:br>
                <a:endParaRPr lang="en-US" sz="2000" b="1" dirty="0">
                  <a:solidFill>
                    <a:srgbClr val="FFFF00"/>
                  </a:solidFill>
                </a:endParaRPr>
              </a:p>
            </p:txBody>
          </p:sp>
        </p:grpSp>
        <p:sp>
          <p:nvSpPr>
            <p:cNvPr id="27" name="Oval 26">
              <a:extLst>
                <a:ext uri="{FF2B5EF4-FFF2-40B4-BE49-F238E27FC236}">
                  <a16:creationId xmlns:a16="http://schemas.microsoft.com/office/drawing/2014/main" id="{E710A551-6F9A-4CDF-A944-D4523560C193}"/>
                </a:ext>
              </a:extLst>
            </p:cNvPr>
            <p:cNvSpPr/>
            <p:nvPr/>
          </p:nvSpPr>
          <p:spPr>
            <a:xfrm>
              <a:off x="6317884" y="2590800"/>
              <a:ext cx="2292716" cy="2019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327CDA1-F985-4C79-934F-7D684389A734}"/>
              </a:ext>
            </a:extLst>
          </p:cNvPr>
          <p:cNvGrpSpPr/>
          <p:nvPr/>
        </p:nvGrpSpPr>
        <p:grpSpPr>
          <a:xfrm>
            <a:off x="967463" y="898946"/>
            <a:ext cx="5509537" cy="2453854"/>
            <a:chOff x="967463" y="898946"/>
            <a:chExt cx="5509537" cy="2453854"/>
          </a:xfrm>
        </p:grpSpPr>
        <p:grpSp>
          <p:nvGrpSpPr>
            <p:cNvPr id="8" name="Group 7">
              <a:extLst>
                <a:ext uri="{FF2B5EF4-FFF2-40B4-BE49-F238E27FC236}">
                  <a16:creationId xmlns:a16="http://schemas.microsoft.com/office/drawing/2014/main" id="{046C648A-52D0-4B0B-B9DD-9BE3751B0E8D}"/>
                </a:ext>
              </a:extLst>
            </p:cNvPr>
            <p:cNvGrpSpPr/>
            <p:nvPr/>
          </p:nvGrpSpPr>
          <p:grpSpPr>
            <a:xfrm>
              <a:off x="967463" y="898946"/>
              <a:ext cx="5509537" cy="2453854"/>
              <a:chOff x="1081767" y="626015"/>
              <a:chExt cx="5509537" cy="2453854"/>
            </a:xfrm>
          </p:grpSpPr>
          <p:sp>
            <p:nvSpPr>
              <p:cNvPr id="26" name="Arrow: Curved Left 25">
                <a:extLst>
                  <a:ext uri="{FF2B5EF4-FFF2-40B4-BE49-F238E27FC236}">
                    <a16:creationId xmlns:a16="http://schemas.microsoft.com/office/drawing/2014/main" id="{3D437AC2-A8E1-4D30-909A-B203B38FF66D}"/>
                  </a:ext>
                </a:extLst>
              </p:cNvPr>
              <p:cNvSpPr/>
              <p:nvPr/>
            </p:nvSpPr>
            <p:spPr>
              <a:xfrm rot="4347613" flipH="1">
                <a:off x="2739037" y="-383002"/>
                <a:ext cx="1148175" cy="4462716"/>
              </a:xfrm>
              <a:prstGeom prst="curved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D2F6EAF7-9A4F-4BB9-842B-27A4018FFE01}"/>
                  </a:ext>
                </a:extLst>
              </p:cNvPr>
              <p:cNvSpPr/>
              <p:nvPr/>
            </p:nvSpPr>
            <p:spPr>
              <a:xfrm>
                <a:off x="4034419" y="626015"/>
                <a:ext cx="2556885" cy="2453854"/>
              </a:xfrm>
              <a:prstGeom prst="ellipse">
                <a:avLst/>
              </a:prstGeom>
              <a:pattFill prst="pct80">
                <a:fgClr>
                  <a:schemeClr val="bg2">
                    <a:lumMod val="10000"/>
                  </a:schemeClr>
                </a:fgClr>
                <a:bgClr>
                  <a:schemeClr val="bg1"/>
                </a:bgClr>
              </a:pattFill>
              <a:ln w="19050"/>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2000" b="1" dirty="0">
                    <a:solidFill>
                      <a:srgbClr val="FFFF00"/>
                    </a:solidFill>
                  </a:rPr>
                  <a:t>After creating the expenditure, the line will appear, click on File (0).</a:t>
                </a:r>
              </a:p>
            </p:txBody>
          </p:sp>
        </p:grpSp>
        <p:sp>
          <p:nvSpPr>
            <p:cNvPr id="29" name="Oval 28">
              <a:extLst>
                <a:ext uri="{FF2B5EF4-FFF2-40B4-BE49-F238E27FC236}">
                  <a16:creationId xmlns:a16="http://schemas.microsoft.com/office/drawing/2014/main" id="{AF65F38A-A3E3-4A27-A24E-D5827D9B18BF}"/>
                </a:ext>
              </a:extLst>
            </p:cNvPr>
            <p:cNvSpPr/>
            <p:nvPr/>
          </p:nvSpPr>
          <p:spPr>
            <a:xfrm>
              <a:off x="4118023" y="982185"/>
              <a:ext cx="2206577" cy="22944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016A9FAE-E912-491B-9A63-A97925A2A603}"/>
              </a:ext>
            </a:extLst>
          </p:cNvPr>
          <p:cNvGrpSpPr/>
          <p:nvPr/>
        </p:nvGrpSpPr>
        <p:grpSpPr>
          <a:xfrm>
            <a:off x="1527060" y="1720096"/>
            <a:ext cx="2556885" cy="3377211"/>
            <a:chOff x="1527060" y="1720096"/>
            <a:chExt cx="2556885" cy="3377211"/>
          </a:xfrm>
        </p:grpSpPr>
        <p:grpSp>
          <p:nvGrpSpPr>
            <p:cNvPr id="4" name="Group 3">
              <a:extLst>
                <a:ext uri="{FF2B5EF4-FFF2-40B4-BE49-F238E27FC236}">
                  <a16:creationId xmlns:a16="http://schemas.microsoft.com/office/drawing/2014/main" id="{7C88748A-27F3-4850-9B7A-BE71D72D35A9}"/>
                </a:ext>
              </a:extLst>
            </p:cNvPr>
            <p:cNvGrpSpPr/>
            <p:nvPr/>
          </p:nvGrpSpPr>
          <p:grpSpPr>
            <a:xfrm>
              <a:off x="1527060" y="1720096"/>
              <a:ext cx="2556885" cy="3377211"/>
              <a:chOff x="-693140" y="949535"/>
              <a:chExt cx="2556885" cy="3377211"/>
            </a:xfrm>
          </p:grpSpPr>
          <p:sp>
            <p:nvSpPr>
              <p:cNvPr id="21" name="Arrow: Curved Left 20">
                <a:extLst>
                  <a:ext uri="{FF2B5EF4-FFF2-40B4-BE49-F238E27FC236}">
                    <a16:creationId xmlns:a16="http://schemas.microsoft.com/office/drawing/2014/main" id="{3C219648-EB78-4899-9A13-ED3A389061A0}"/>
                  </a:ext>
                </a:extLst>
              </p:cNvPr>
              <p:cNvSpPr/>
              <p:nvPr/>
            </p:nvSpPr>
            <p:spPr>
              <a:xfrm rot="997796">
                <a:off x="392166" y="2150587"/>
                <a:ext cx="671252" cy="2176159"/>
              </a:xfrm>
              <a:prstGeom prst="curved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a:extLst>
                  <a:ext uri="{FF2B5EF4-FFF2-40B4-BE49-F238E27FC236}">
                    <a16:creationId xmlns:a16="http://schemas.microsoft.com/office/drawing/2014/main" id="{74477765-942B-4099-B6CF-2F1A3A5596D5}"/>
                  </a:ext>
                </a:extLst>
              </p:cNvPr>
              <p:cNvSpPr/>
              <p:nvPr/>
            </p:nvSpPr>
            <p:spPr>
              <a:xfrm>
                <a:off x="-693140" y="949535"/>
                <a:ext cx="2556885" cy="2561403"/>
              </a:xfrm>
              <a:prstGeom prst="ellipse">
                <a:avLst/>
              </a:prstGeom>
              <a:pattFill prst="pct80">
                <a:fgClr>
                  <a:schemeClr val="bg2">
                    <a:lumMod val="10000"/>
                  </a:schemeClr>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pPr>
                <a:r>
                  <a:rPr lang="en-US" sz="2000" b="1" dirty="0">
                    <a:solidFill>
                      <a:srgbClr val="FFFF00"/>
                    </a:solidFill>
                  </a:rPr>
                  <a:t>Click the upload new file or select an already uploaded file. </a:t>
                </a:r>
              </a:p>
            </p:txBody>
          </p:sp>
        </p:grpSp>
        <p:sp>
          <p:nvSpPr>
            <p:cNvPr id="31" name="Oval 30">
              <a:extLst>
                <a:ext uri="{FF2B5EF4-FFF2-40B4-BE49-F238E27FC236}">
                  <a16:creationId xmlns:a16="http://schemas.microsoft.com/office/drawing/2014/main" id="{44F58493-5158-47C5-8AFA-DA4F489236B2}"/>
                </a:ext>
              </a:extLst>
            </p:cNvPr>
            <p:cNvSpPr/>
            <p:nvPr/>
          </p:nvSpPr>
          <p:spPr>
            <a:xfrm>
              <a:off x="1903044" y="1997868"/>
              <a:ext cx="1883468" cy="20647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itle 1">
            <a:extLst>
              <a:ext uri="{FF2B5EF4-FFF2-40B4-BE49-F238E27FC236}">
                <a16:creationId xmlns:a16="http://schemas.microsoft.com/office/drawing/2014/main" id="{32949EDA-FD22-4233-8475-B244F35EE93C}"/>
              </a:ext>
            </a:extLst>
          </p:cNvPr>
          <p:cNvSpPr txBox="1">
            <a:spLocks/>
          </p:cNvSpPr>
          <p:nvPr/>
        </p:nvSpPr>
        <p:spPr>
          <a:xfrm>
            <a:off x="152400" y="381000"/>
            <a:ext cx="8839200" cy="430887"/>
          </a:xfrm>
          <a:prstGeom prst="rect">
            <a:avLst/>
          </a:prstGeom>
        </p:spPr>
        <p:txBody>
          <a:bodyPr wrap="square" lIns="0" tIns="0" rIns="0" bIns="0">
            <a:spAutoFit/>
          </a:bodyPr>
          <a:lstStyle>
            <a:lvl1pPr>
              <a:defRPr sz="3200" b="1" i="0">
                <a:solidFill>
                  <a:schemeClr val="bg1"/>
                </a:solidFill>
                <a:latin typeface="Verdana"/>
                <a:ea typeface="+mj-ea"/>
                <a:cs typeface="Verdana"/>
              </a:defRPr>
            </a:lvl1pPr>
          </a:lstStyle>
          <a:p>
            <a:pPr algn="ctr"/>
            <a:r>
              <a:rPr lang="en-US" sz="2800" kern="0" dirty="0">
                <a:latin typeface="Times New Roman"/>
                <a:cs typeface="Times New Roman"/>
              </a:rPr>
              <a:t>Schedule A: Uploading a File</a:t>
            </a:r>
            <a:endParaRPr lang="en-US" sz="2800" kern="0" dirty="0"/>
          </a:p>
        </p:txBody>
      </p:sp>
    </p:spTree>
    <p:extLst>
      <p:ext uri="{BB962C8B-B14F-4D97-AF65-F5344CB8AC3E}">
        <p14:creationId xmlns:p14="http://schemas.microsoft.com/office/powerpoint/2010/main" val="291011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BCFA17-5248-4420-BE2A-D6995B050821}"/>
              </a:ext>
            </a:extLst>
          </p:cNvPr>
          <p:cNvSpPr txBox="1">
            <a:spLocks/>
          </p:cNvSpPr>
          <p:nvPr/>
        </p:nvSpPr>
        <p:spPr>
          <a:xfrm>
            <a:off x="152400" y="334124"/>
            <a:ext cx="8839200" cy="430887"/>
          </a:xfrm>
          <a:prstGeom prst="rect">
            <a:avLst/>
          </a:prstGeom>
        </p:spPr>
        <p:txBody>
          <a:bodyPr wrap="square" lIns="0" tIns="0" rIns="0" bIns="0">
            <a:spAutoFit/>
          </a:bodyPr>
          <a:lstStyle>
            <a:lvl1pPr>
              <a:defRPr sz="3200" b="1" i="0">
                <a:solidFill>
                  <a:schemeClr val="bg1"/>
                </a:solidFill>
                <a:latin typeface="Verdana"/>
                <a:ea typeface="+mj-ea"/>
                <a:cs typeface="Verdana"/>
              </a:defRPr>
            </a:lvl1pPr>
          </a:lstStyle>
          <a:p>
            <a:pPr algn="ctr"/>
            <a:r>
              <a:rPr lang="en-US" sz="2800" kern="0" dirty="0">
                <a:latin typeface="Times New Roman"/>
                <a:cs typeface="Times New Roman"/>
              </a:rPr>
              <a:t>Schedule B - Overview</a:t>
            </a:r>
            <a:endParaRPr lang="en-US" sz="2800" kern="0" dirty="0"/>
          </a:p>
        </p:txBody>
      </p:sp>
      <p:grpSp>
        <p:nvGrpSpPr>
          <p:cNvPr id="2" name="Group 1">
            <a:extLst>
              <a:ext uri="{FF2B5EF4-FFF2-40B4-BE49-F238E27FC236}">
                <a16:creationId xmlns:a16="http://schemas.microsoft.com/office/drawing/2014/main" id="{1A4E73F4-AE70-4039-8CFD-B1784C615ED3}"/>
              </a:ext>
            </a:extLst>
          </p:cNvPr>
          <p:cNvGrpSpPr/>
          <p:nvPr/>
        </p:nvGrpSpPr>
        <p:grpSpPr>
          <a:xfrm>
            <a:off x="533400" y="1567569"/>
            <a:ext cx="8153400" cy="4343400"/>
            <a:chOff x="-1295400" y="1066800"/>
            <a:chExt cx="8153400" cy="4343400"/>
          </a:xfrm>
        </p:grpSpPr>
        <p:sp>
          <p:nvSpPr>
            <p:cNvPr id="5" name="Rectangle 4">
              <a:extLst>
                <a:ext uri="{FF2B5EF4-FFF2-40B4-BE49-F238E27FC236}">
                  <a16:creationId xmlns:a16="http://schemas.microsoft.com/office/drawing/2014/main" id="{5575261A-2871-4E62-8904-F606BDD83F1B}"/>
                </a:ext>
              </a:extLst>
            </p:cNvPr>
            <p:cNvSpPr/>
            <p:nvPr/>
          </p:nvSpPr>
          <p:spPr>
            <a:xfrm>
              <a:off x="-1295400" y="1066800"/>
              <a:ext cx="8153400" cy="434340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2F92BB3-7351-49B5-9D95-37CC58E66042}"/>
                </a:ext>
              </a:extLst>
            </p:cNvPr>
            <p:cNvPicPr/>
            <p:nvPr/>
          </p:nvPicPr>
          <p:blipFill>
            <a:blip r:embed="rId3"/>
            <a:stretch>
              <a:fillRect/>
            </a:stretch>
          </p:blipFill>
          <p:spPr>
            <a:xfrm>
              <a:off x="-1031219" y="4065183"/>
              <a:ext cx="7736819" cy="1193247"/>
            </a:xfrm>
            <a:prstGeom prst="rect">
              <a:avLst/>
            </a:prstGeom>
          </p:spPr>
        </p:pic>
        <p:pic>
          <p:nvPicPr>
            <p:cNvPr id="9" name="Picture 8">
              <a:extLst>
                <a:ext uri="{FF2B5EF4-FFF2-40B4-BE49-F238E27FC236}">
                  <a16:creationId xmlns:a16="http://schemas.microsoft.com/office/drawing/2014/main" id="{8BA8F35C-4E32-4AB1-8555-E2FFDC6EF494}"/>
                </a:ext>
              </a:extLst>
            </p:cNvPr>
            <p:cNvPicPr/>
            <p:nvPr/>
          </p:nvPicPr>
          <p:blipFill>
            <a:blip r:embed="rId4"/>
            <a:stretch>
              <a:fillRect/>
            </a:stretch>
          </p:blipFill>
          <p:spPr>
            <a:xfrm>
              <a:off x="-1031219" y="1963806"/>
              <a:ext cx="7717926" cy="2093236"/>
            </a:xfrm>
            <a:prstGeom prst="rect">
              <a:avLst/>
            </a:prstGeom>
          </p:spPr>
        </p:pic>
        <p:pic>
          <p:nvPicPr>
            <p:cNvPr id="11" name="Picture 10">
              <a:extLst>
                <a:ext uri="{FF2B5EF4-FFF2-40B4-BE49-F238E27FC236}">
                  <a16:creationId xmlns:a16="http://schemas.microsoft.com/office/drawing/2014/main" id="{281A63A1-A8B9-4C95-8FC0-C29F6696E72B}"/>
                </a:ext>
              </a:extLst>
            </p:cNvPr>
            <p:cNvPicPr/>
            <p:nvPr/>
          </p:nvPicPr>
          <p:blipFill>
            <a:blip r:embed="rId5"/>
            <a:stretch>
              <a:fillRect/>
            </a:stretch>
          </p:blipFill>
          <p:spPr>
            <a:xfrm>
              <a:off x="-1028700" y="1234314"/>
              <a:ext cx="7734300" cy="728861"/>
            </a:xfrm>
            <a:prstGeom prst="rect">
              <a:avLst/>
            </a:prstGeom>
          </p:spPr>
        </p:pic>
      </p:grpSp>
      <p:grpSp>
        <p:nvGrpSpPr>
          <p:cNvPr id="3" name="Group 2">
            <a:extLst>
              <a:ext uri="{FF2B5EF4-FFF2-40B4-BE49-F238E27FC236}">
                <a16:creationId xmlns:a16="http://schemas.microsoft.com/office/drawing/2014/main" id="{026D85D4-DB61-4742-AB37-EC8B67B526FF}"/>
              </a:ext>
            </a:extLst>
          </p:cNvPr>
          <p:cNvGrpSpPr/>
          <p:nvPr/>
        </p:nvGrpSpPr>
        <p:grpSpPr>
          <a:xfrm>
            <a:off x="1066800" y="2292048"/>
            <a:ext cx="6705600" cy="3182267"/>
            <a:chOff x="2209800" y="3516452"/>
            <a:chExt cx="6705600" cy="3182267"/>
          </a:xfrm>
        </p:grpSpPr>
        <p:sp>
          <p:nvSpPr>
            <p:cNvPr id="14" name="object 14">
              <a:extLst>
                <a:ext uri="{FF2B5EF4-FFF2-40B4-BE49-F238E27FC236}">
                  <a16:creationId xmlns:a16="http://schemas.microsoft.com/office/drawing/2014/main" id="{EF9D0421-AD35-4B24-92CA-2A1611DB53C6}"/>
                </a:ext>
              </a:extLst>
            </p:cNvPr>
            <p:cNvSpPr txBox="1"/>
            <p:nvPr/>
          </p:nvSpPr>
          <p:spPr>
            <a:xfrm>
              <a:off x="2228693" y="3516452"/>
              <a:ext cx="5638799" cy="44563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nSpc>
                  <a:spcPct val="100000"/>
                </a:lnSpc>
                <a:spcBef>
                  <a:spcPts val="595"/>
                </a:spcBef>
              </a:pPr>
              <a:r>
                <a:rPr lang="en-US" sz="2400" b="1" dirty="0">
                  <a:solidFill>
                    <a:schemeClr val="bg1"/>
                  </a:solidFill>
                  <a:latin typeface="Times New Roman"/>
                  <a:cs typeface="Times New Roman"/>
                </a:rPr>
                <a:t>Statewide Interconnectivity Grant Awards</a:t>
              </a:r>
              <a:endParaRPr sz="2400" dirty="0">
                <a:solidFill>
                  <a:schemeClr val="bg1"/>
                </a:solidFill>
                <a:highlight>
                  <a:srgbClr val="FFFF00"/>
                </a:highlight>
                <a:latin typeface="Times New Roman"/>
                <a:cs typeface="Times New Roman"/>
              </a:endParaRPr>
            </a:p>
          </p:txBody>
        </p:sp>
        <p:sp>
          <p:nvSpPr>
            <p:cNvPr id="16" name="Content Placeholder 2">
              <a:extLst>
                <a:ext uri="{FF2B5EF4-FFF2-40B4-BE49-F238E27FC236}">
                  <a16:creationId xmlns:a16="http://schemas.microsoft.com/office/drawing/2014/main" id="{069C7AC0-E435-4D68-B095-860EBDC2FC05}"/>
                </a:ext>
              </a:extLst>
            </p:cNvPr>
            <p:cNvSpPr txBox="1">
              <a:spLocks/>
            </p:cNvSpPr>
            <p:nvPr/>
          </p:nvSpPr>
          <p:spPr>
            <a:xfrm>
              <a:off x="2209800" y="4117498"/>
              <a:ext cx="6705600" cy="2581221"/>
            </a:xfrm>
            <a:prstGeom prst="rect">
              <a:avLst/>
            </a:prstGeom>
            <a:ln/>
          </p:spPr>
          <p:style>
            <a:lnRef idx="0">
              <a:schemeClr val="accent1"/>
            </a:lnRef>
            <a:fillRef idx="3">
              <a:schemeClr val="accent1"/>
            </a:fillRef>
            <a:effectRef idx="3">
              <a:schemeClr val="accent1"/>
            </a:effectRef>
            <a:fontRef idx="minor">
              <a:schemeClr val="lt1"/>
            </a:fontRef>
          </p:style>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98450" indent="-285750">
                <a:lnSpc>
                  <a:spcPct val="100000"/>
                </a:lnSpc>
                <a:spcBef>
                  <a:spcPts val="595"/>
                </a:spcBef>
                <a:buFont typeface="Arial" panose="020B0604020202020204" pitchFamily="34" charset="0"/>
                <a:buChar char="•"/>
              </a:pPr>
              <a:r>
                <a:rPr lang="en-US" sz="2000" spc="-5" dirty="0">
                  <a:solidFill>
                    <a:schemeClr val="bg1"/>
                  </a:solidFill>
                  <a:latin typeface="Times New Roman"/>
                  <a:cs typeface="Times New Roman"/>
                </a:rPr>
                <a:t>Project information (Milestones, </a:t>
              </a:r>
              <a:r>
                <a:rPr lang="en-US" sz="2000" spc="-40" dirty="0">
                  <a:solidFill>
                    <a:schemeClr val="bg1"/>
                  </a:solidFill>
                  <a:latin typeface="Times New Roman"/>
                  <a:cs typeface="Times New Roman"/>
                </a:rPr>
                <a:t>Award </a:t>
              </a:r>
              <a:r>
                <a:rPr lang="en-US" sz="2000" spc="-5" dirty="0">
                  <a:solidFill>
                    <a:schemeClr val="bg1"/>
                  </a:solidFill>
                  <a:latin typeface="Times New Roman"/>
                  <a:cs typeface="Times New Roman"/>
                </a:rPr>
                <a:t>Amount, Amount Paid) is</a:t>
              </a:r>
              <a:r>
                <a:rPr lang="en-US" sz="2000" spc="-65" dirty="0">
                  <a:solidFill>
                    <a:schemeClr val="bg1"/>
                  </a:solidFill>
                  <a:latin typeface="Times New Roman"/>
                  <a:cs typeface="Times New Roman"/>
                </a:rPr>
                <a:t> </a:t>
              </a:r>
              <a:r>
                <a:rPr lang="en-US" sz="2000" dirty="0">
                  <a:solidFill>
                    <a:schemeClr val="bg1"/>
                  </a:solidFill>
                  <a:latin typeface="Times New Roman"/>
                  <a:cs typeface="Times New Roman"/>
                </a:rPr>
                <a:t>pre-populated.</a:t>
              </a:r>
            </a:p>
            <a:p>
              <a:pPr marL="298450" indent="-285750">
                <a:lnSpc>
                  <a:spcPct val="100000"/>
                </a:lnSpc>
                <a:spcBef>
                  <a:spcPts val="595"/>
                </a:spcBef>
                <a:buFont typeface="Arial" panose="020B0604020202020204" pitchFamily="34" charset="0"/>
                <a:buChar char="•"/>
              </a:pPr>
              <a:r>
                <a:rPr lang="en-US" sz="2000" dirty="0">
                  <a:solidFill>
                    <a:schemeClr val="bg1"/>
                  </a:solidFill>
                  <a:latin typeface="Times New Roman"/>
                  <a:cs typeface="Times New Roman"/>
                </a:rPr>
                <a:t>Project balance can </a:t>
              </a:r>
              <a:r>
                <a:rPr lang="en-US" sz="2000" b="1" dirty="0">
                  <a:solidFill>
                    <a:schemeClr val="bg1"/>
                  </a:solidFill>
                  <a:latin typeface="Times New Roman"/>
                  <a:cs typeface="Times New Roman"/>
                </a:rPr>
                <a:t>NOT</a:t>
              </a:r>
              <a:r>
                <a:rPr lang="en-US" sz="2000" dirty="0">
                  <a:solidFill>
                    <a:schemeClr val="bg1"/>
                  </a:solidFill>
                  <a:latin typeface="Times New Roman"/>
                  <a:cs typeface="Times New Roman"/>
                </a:rPr>
                <a:t> be negative</a:t>
              </a:r>
            </a:p>
            <a:p>
              <a:pPr marL="298450" indent="-285750">
                <a:lnSpc>
                  <a:spcPct val="100000"/>
                </a:lnSpc>
                <a:spcBef>
                  <a:spcPts val="595"/>
                </a:spcBef>
                <a:buFont typeface="Arial" panose="020B0604020202020204" pitchFamily="34" charset="0"/>
                <a:buChar char="•"/>
              </a:pPr>
              <a:r>
                <a:rPr lang="en-US" sz="2000" spc="-5" dirty="0">
                  <a:solidFill>
                    <a:schemeClr val="bg1"/>
                  </a:solidFill>
                  <a:latin typeface="Times New Roman"/>
                  <a:cs typeface="Times New Roman"/>
                </a:rPr>
                <a:t>Use your project budget as a guide.</a:t>
              </a:r>
            </a:p>
            <a:p>
              <a:pPr marL="298450" indent="-285750">
                <a:lnSpc>
                  <a:spcPct val="100000"/>
                </a:lnSpc>
                <a:spcBef>
                  <a:spcPts val="595"/>
                </a:spcBef>
                <a:buFont typeface="Arial" panose="020B0604020202020204" pitchFamily="34" charset="0"/>
                <a:buChar char="•"/>
              </a:pPr>
              <a:r>
                <a:rPr lang="en-US" sz="2000" spc="-5" dirty="0">
                  <a:solidFill>
                    <a:schemeClr val="bg1"/>
                  </a:solidFill>
                  <a:latin typeface="Times New Roman"/>
                  <a:cs typeface="Times New Roman"/>
                </a:rPr>
                <a:t>Contact the </a:t>
              </a:r>
              <a:r>
                <a:rPr lang="en-US" sz="2000" b="1" spc="-5" dirty="0">
                  <a:solidFill>
                    <a:schemeClr val="bg1"/>
                  </a:solidFill>
                  <a:latin typeface="Times New Roman"/>
                  <a:cs typeface="Times New Roman"/>
                </a:rPr>
                <a:t>PEMA</a:t>
              </a:r>
              <a:r>
                <a:rPr lang="en-US" sz="2000" spc="-5" dirty="0">
                  <a:solidFill>
                    <a:schemeClr val="bg1"/>
                  </a:solidFill>
                  <a:latin typeface="Times New Roman"/>
                  <a:cs typeface="Times New Roman"/>
                </a:rPr>
                <a:t> Office with any questions or concerns.</a:t>
              </a:r>
            </a:p>
            <a:p>
              <a:pPr marL="298450" indent="-285750">
                <a:lnSpc>
                  <a:spcPct val="100000"/>
                </a:lnSpc>
                <a:spcBef>
                  <a:spcPts val="595"/>
                </a:spcBef>
                <a:buFont typeface="Arial" panose="020B0604020202020204" pitchFamily="34" charset="0"/>
                <a:buChar char="•"/>
              </a:pPr>
              <a:r>
                <a:rPr lang="en-US" sz="2000" spc="-5" dirty="0">
                  <a:solidFill>
                    <a:schemeClr val="bg1"/>
                  </a:solidFill>
                  <a:latin typeface="Times New Roman"/>
                  <a:cs typeface="Times New Roman"/>
                </a:rPr>
                <a:t>Monitor ‘Schedule B’ regularly</a:t>
              </a:r>
            </a:p>
            <a:p>
              <a:pPr marL="298450" indent="-285750">
                <a:lnSpc>
                  <a:spcPct val="100000"/>
                </a:lnSpc>
                <a:spcBef>
                  <a:spcPts val="595"/>
                </a:spcBef>
                <a:buFont typeface="Arial" panose="020B0604020202020204" pitchFamily="34" charset="0"/>
                <a:buChar char="•"/>
              </a:pPr>
              <a:r>
                <a:rPr lang="en-US" sz="2000" spc="-5" dirty="0">
                  <a:solidFill>
                    <a:schemeClr val="bg1"/>
                  </a:solidFill>
                  <a:latin typeface="Times New Roman"/>
                  <a:cs typeface="Times New Roman"/>
                </a:rPr>
                <a:t>Starting with 2023, ‘Schedule B’ will be done quarterly only.</a:t>
              </a:r>
              <a:endParaRPr lang="en-US" sz="2000" dirty="0">
                <a:solidFill>
                  <a:schemeClr val="bg1"/>
                </a:solidFill>
                <a:latin typeface="Times New Roman"/>
                <a:cs typeface="Times New Roman"/>
              </a:endParaRPr>
            </a:p>
          </p:txBody>
        </p:sp>
      </p:grpSp>
    </p:spTree>
    <p:extLst>
      <p:ext uri="{BB962C8B-B14F-4D97-AF65-F5344CB8AC3E}">
        <p14:creationId xmlns:p14="http://schemas.microsoft.com/office/powerpoint/2010/main" val="322167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6C96DEE-7C1C-48F8-85B2-A19098FC0480}"/>
              </a:ext>
            </a:extLst>
          </p:cNvPr>
          <p:cNvSpPr txBox="1">
            <a:spLocks/>
          </p:cNvSpPr>
          <p:nvPr/>
        </p:nvSpPr>
        <p:spPr>
          <a:xfrm>
            <a:off x="1447800" y="2514600"/>
            <a:ext cx="6705600" cy="3048000"/>
          </a:xfrm>
          <a:prstGeom prst="rect">
            <a:avLst/>
          </a:prstGeom>
          <a:solidFill>
            <a:schemeClr val="tx2">
              <a:lumMod val="50000"/>
            </a:schemeClr>
          </a:solidFill>
          <a:ln>
            <a:noFill/>
          </a:ln>
          <a:effectLst/>
          <a:scene3d>
            <a:camera prst="orthographicFront">
              <a:rot lat="0" lon="0" rev="0"/>
            </a:camera>
            <a:lightRig rig="chilly" dir="t">
              <a:rot lat="0" lon="0" rev="18480000"/>
            </a:lightRig>
          </a:scene3d>
          <a:sp3d prstMaterial="clear">
            <a:bevelT h="63500"/>
          </a:sp3d>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Report project costs in a timely manner.  </a:t>
            </a:r>
          </a:p>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Update project status.  Do not mark a project compete unless all expenditures are uploaded to the Milestone.</a:t>
            </a:r>
          </a:p>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Invoices are required for all expenditures in Schedule B (Note: Excel spreadsheets are not acceptable documentation)</a:t>
            </a:r>
          </a:p>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Upload expenditure to the correct project, milestone, and appropriate year</a:t>
            </a:r>
          </a:p>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Upload invoice for each expenditure. </a:t>
            </a:r>
          </a:p>
        </p:txBody>
      </p:sp>
      <p:grpSp>
        <p:nvGrpSpPr>
          <p:cNvPr id="5" name="Group 4">
            <a:extLst>
              <a:ext uri="{FF2B5EF4-FFF2-40B4-BE49-F238E27FC236}">
                <a16:creationId xmlns:a16="http://schemas.microsoft.com/office/drawing/2014/main" id="{88063C6A-4074-4C46-B0A7-B36E9A3D5A19}"/>
              </a:ext>
            </a:extLst>
          </p:cNvPr>
          <p:cNvGrpSpPr/>
          <p:nvPr/>
        </p:nvGrpSpPr>
        <p:grpSpPr>
          <a:xfrm>
            <a:off x="912939" y="1676400"/>
            <a:ext cx="3581400" cy="445635"/>
            <a:chOff x="1051898" y="1949215"/>
            <a:chExt cx="4322380" cy="445635"/>
          </a:xfrm>
        </p:grpSpPr>
        <p:sp>
          <p:nvSpPr>
            <p:cNvPr id="7" name="object 14">
              <a:extLst>
                <a:ext uri="{FF2B5EF4-FFF2-40B4-BE49-F238E27FC236}">
                  <a16:creationId xmlns:a16="http://schemas.microsoft.com/office/drawing/2014/main" id="{C9C09DA6-6E8B-42FB-B968-6DCB3971495F}"/>
                </a:ext>
              </a:extLst>
            </p:cNvPr>
            <p:cNvSpPr txBox="1"/>
            <p:nvPr/>
          </p:nvSpPr>
          <p:spPr>
            <a:xfrm>
              <a:off x="1051898" y="1949215"/>
              <a:ext cx="4322380" cy="44563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gn="ctr">
                <a:lnSpc>
                  <a:spcPct val="100000"/>
                </a:lnSpc>
              </a:pPr>
              <a:r>
                <a:rPr lang="en-US" sz="2400" b="1" spc="-15" dirty="0">
                  <a:latin typeface="Times New Roman"/>
                  <a:cs typeface="Times New Roman"/>
                </a:rPr>
                <a:t>PSAP’s</a:t>
              </a:r>
              <a:r>
                <a:rPr lang="en-US" sz="2400" b="1" spc="-40" dirty="0">
                  <a:latin typeface="Times New Roman"/>
                  <a:cs typeface="Times New Roman"/>
                </a:rPr>
                <a:t> R</a:t>
              </a:r>
              <a:r>
                <a:rPr lang="en-US" sz="2400" b="1" spc="-5" dirty="0">
                  <a:latin typeface="Times New Roman"/>
                  <a:cs typeface="Times New Roman"/>
                </a:rPr>
                <a:t>esponsibility</a:t>
              </a:r>
              <a:endParaRPr lang="en-US" sz="2400" dirty="0">
                <a:latin typeface="Times New Roman"/>
                <a:cs typeface="Times New Roman"/>
              </a:endParaRPr>
            </a:p>
          </p:txBody>
        </p:sp>
        <p:sp>
          <p:nvSpPr>
            <p:cNvPr id="6" name="object 3">
              <a:extLst>
                <a:ext uri="{FF2B5EF4-FFF2-40B4-BE49-F238E27FC236}">
                  <a16:creationId xmlns:a16="http://schemas.microsoft.com/office/drawing/2014/main" id="{234A2F29-82B9-4430-9B61-0821B136D7F0}"/>
                </a:ext>
              </a:extLst>
            </p:cNvPr>
            <p:cNvSpPr/>
            <p:nvPr/>
          </p:nvSpPr>
          <p:spPr>
            <a:xfrm>
              <a:off x="1145627" y="2101615"/>
              <a:ext cx="190500" cy="178308"/>
            </a:xfrm>
            <a:prstGeom prst="rect">
              <a:avLst/>
            </a:prstGeom>
            <a:blipFill>
              <a:blip r:embed="rId2" cstate="print"/>
              <a:stretch>
                <a:fillRect/>
              </a:stretch>
            </a:blipFill>
          </p:spPr>
          <p:txBody>
            <a:bodyPr wrap="square" lIns="0" tIns="0" rIns="0" bIns="0" rtlCol="0"/>
            <a:lstStyle/>
            <a:p>
              <a:pPr algn="ctr"/>
              <a:endParaRPr/>
            </a:p>
          </p:txBody>
        </p:sp>
      </p:grpSp>
      <p:sp>
        <p:nvSpPr>
          <p:cNvPr id="9" name="TextBox 8">
            <a:extLst>
              <a:ext uri="{FF2B5EF4-FFF2-40B4-BE49-F238E27FC236}">
                <a16:creationId xmlns:a16="http://schemas.microsoft.com/office/drawing/2014/main" id="{8E1476F7-10F5-45AB-AAB8-D7E934CC5439}"/>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Schedule B</a:t>
            </a:r>
            <a:endParaRPr lang="en-US" sz="2800" b="1" dirty="0">
              <a:solidFill>
                <a:schemeClr val="bg1"/>
              </a:solidFill>
            </a:endParaRPr>
          </a:p>
        </p:txBody>
      </p:sp>
    </p:spTree>
    <p:extLst>
      <p:ext uri="{BB962C8B-B14F-4D97-AF65-F5344CB8AC3E}">
        <p14:creationId xmlns:p14="http://schemas.microsoft.com/office/powerpoint/2010/main" val="6331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6C96DEE-7C1C-48F8-85B2-A19098FC0480}"/>
              </a:ext>
            </a:extLst>
          </p:cNvPr>
          <p:cNvSpPr txBox="1">
            <a:spLocks/>
          </p:cNvSpPr>
          <p:nvPr/>
        </p:nvSpPr>
        <p:spPr>
          <a:xfrm>
            <a:off x="1219200" y="2590800"/>
            <a:ext cx="6705600" cy="2895600"/>
          </a:xfrm>
          <a:prstGeom prst="rect">
            <a:avLst/>
          </a:prstGeom>
          <a:solidFill>
            <a:schemeClr val="tx2">
              <a:lumMod val="75000"/>
            </a:schemeClr>
          </a:solidFill>
          <a:ln>
            <a:noFill/>
          </a:ln>
          <a:effectLst/>
          <a:scene3d>
            <a:camera prst="orthographicFront">
              <a:rot lat="0" lon="0" rev="0"/>
            </a:camera>
            <a:lightRig rig="chilly" dir="t">
              <a:rot lat="0" lon="0" rev="18480000"/>
            </a:lightRig>
          </a:scene3d>
          <a:sp3d prstMaterial="clear">
            <a:bevelT h="63500"/>
          </a:sp3d>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98450" indent="-285750">
              <a:lnSpc>
                <a:spcPct val="100000"/>
              </a:lnSpc>
              <a:spcBef>
                <a:spcPts val="595"/>
              </a:spcBef>
              <a:buFont typeface="Arial" panose="020B0604020202020204" pitchFamily="34" charset="0"/>
              <a:buChar char="•"/>
            </a:pPr>
            <a:r>
              <a:rPr lang="en-US" sz="2000" spc="-5" dirty="0">
                <a:latin typeface="Times New Roman"/>
                <a:cs typeface="Times New Roman"/>
              </a:rPr>
              <a:t>Please ensure to mark the correct box attaching the invoice to the expenditure.</a:t>
            </a:r>
          </a:p>
          <a:p>
            <a:pPr marL="298450" indent="-285750">
              <a:lnSpc>
                <a:spcPct val="100000"/>
              </a:lnSpc>
              <a:spcBef>
                <a:spcPts val="595"/>
              </a:spcBef>
              <a:buFont typeface="Arial" panose="020B0604020202020204" pitchFamily="34" charset="0"/>
              <a:buChar char="•"/>
            </a:pPr>
            <a:r>
              <a:rPr lang="en-US" sz="2000" spc="-5" dirty="0">
                <a:latin typeface="Times New Roman"/>
                <a:cs typeface="Times New Roman"/>
              </a:rPr>
              <a:t>Do not enter any data for 2023 into Schedule B.</a:t>
            </a:r>
          </a:p>
          <a:p>
            <a:pPr marL="298450" indent="-285750">
              <a:lnSpc>
                <a:spcPct val="100000"/>
              </a:lnSpc>
              <a:spcBef>
                <a:spcPts val="595"/>
              </a:spcBef>
              <a:buFont typeface="Arial" panose="020B0604020202020204" pitchFamily="34" charset="0"/>
              <a:buChar char="•"/>
            </a:pPr>
            <a:r>
              <a:rPr lang="en-US" sz="2000" spc="-5" dirty="0">
                <a:latin typeface="Times New Roman"/>
                <a:cs typeface="Times New Roman"/>
              </a:rPr>
              <a:t>Request advance payments or reimbursements</a:t>
            </a:r>
          </a:p>
          <a:p>
            <a:pPr marL="298450" indent="-285750">
              <a:lnSpc>
                <a:spcPct val="100000"/>
              </a:lnSpc>
              <a:spcBef>
                <a:spcPts val="595"/>
              </a:spcBef>
              <a:buFont typeface="Arial" panose="020B0604020202020204" pitchFamily="34" charset="0"/>
              <a:buChar char="•"/>
            </a:pPr>
            <a:r>
              <a:rPr lang="en-US" sz="2000" spc="-5" dirty="0">
                <a:latin typeface="Times New Roman"/>
                <a:cs typeface="Times New Roman"/>
              </a:rPr>
              <a:t>Notify PEMA of project completion</a:t>
            </a:r>
          </a:p>
          <a:p>
            <a:pPr marL="298450" indent="-285750">
              <a:lnSpc>
                <a:spcPct val="100000"/>
              </a:lnSpc>
              <a:spcBef>
                <a:spcPts val="595"/>
              </a:spcBef>
              <a:buFont typeface="Arial" panose="020B0604020202020204" pitchFamily="34" charset="0"/>
              <a:buChar char="•"/>
            </a:pPr>
            <a:r>
              <a:rPr lang="en-US" sz="2000" spc="-5" dirty="0">
                <a:latin typeface="Times New Roman"/>
                <a:cs typeface="Times New Roman"/>
              </a:rPr>
              <a:t>PEMA will communicate with County for potential Return of Funds (ROF) should Milestone funds remain after Project is completed. </a:t>
            </a:r>
            <a:endParaRPr lang="en-US" sz="2000" dirty="0">
              <a:latin typeface="Times New Roman"/>
              <a:cs typeface="Times New Roman"/>
            </a:endParaRPr>
          </a:p>
        </p:txBody>
      </p:sp>
      <p:grpSp>
        <p:nvGrpSpPr>
          <p:cNvPr id="11" name="Group 10">
            <a:extLst>
              <a:ext uri="{FF2B5EF4-FFF2-40B4-BE49-F238E27FC236}">
                <a16:creationId xmlns:a16="http://schemas.microsoft.com/office/drawing/2014/main" id="{D56F4801-B8BA-42DB-8525-F154AB5F7968}"/>
              </a:ext>
            </a:extLst>
          </p:cNvPr>
          <p:cNvGrpSpPr/>
          <p:nvPr/>
        </p:nvGrpSpPr>
        <p:grpSpPr>
          <a:xfrm>
            <a:off x="685800" y="1840365"/>
            <a:ext cx="4267200" cy="445635"/>
            <a:chOff x="777765" y="1967951"/>
            <a:chExt cx="5150070" cy="445635"/>
          </a:xfrm>
        </p:grpSpPr>
        <p:sp>
          <p:nvSpPr>
            <p:cNvPr id="12" name="object 14">
              <a:extLst>
                <a:ext uri="{FF2B5EF4-FFF2-40B4-BE49-F238E27FC236}">
                  <a16:creationId xmlns:a16="http://schemas.microsoft.com/office/drawing/2014/main" id="{173BB94C-4734-44BA-9FFC-04BC7A0BBE9B}"/>
                </a:ext>
              </a:extLst>
            </p:cNvPr>
            <p:cNvSpPr txBox="1"/>
            <p:nvPr/>
          </p:nvSpPr>
          <p:spPr>
            <a:xfrm>
              <a:off x="777765" y="1967951"/>
              <a:ext cx="5150070" cy="44563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gn="ctr">
                <a:lnSpc>
                  <a:spcPct val="100000"/>
                </a:lnSpc>
              </a:pPr>
              <a:r>
                <a:rPr lang="en-US" sz="2400" b="1" spc="-15" dirty="0">
                  <a:latin typeface="Times New Roman"/>
                  <a:cs typeface="Times New Roman"/>
                </a:rPr>
                <a:t>PSAP’s</a:t>
              </a:r>
              <a:r>
                <a:rPr lang="en-US" sz="2400" b="1" spc="-40" dirty="0">
                  <a:latin typeface="Times New Roman"/>
                  <a:cs typeface="Times New Roman"/>
                </a:rPr>
                <a:t> R</a:t>
              </a:r>
              <a:r>
                <a:rPr lang="en-US" sz="2400" b="1" spc="-5" dirty="0">
                  <a:latin typeface="Times New Roman"/>
                  <a:cs typeface="Times New Roman"/>
                </a:rPr>
                <a:t>esponsibility</a:t>
              </a:r>
              <a:endParaRPr lang="en-US" sz="2400" dirty="0">
                <a:latin typeface="Times New Roman"/>
                <a:cs typeface="Times New Roman"/>
              </a:endParaRPr>
            </a:p>
          </p:txBody>
        </p:sp>
        <p:sp>
          <p:nvSpPr>
            <p:cNvPr id="13" name="object 3">
              <a:extLst>
                <a:ext uri="{FF2B5EF4-FFF2-40B4-BE49-F238E27FC236}">
                  <a16:creationId xmlns:a16="http://schemas.microsoft.com/office/drawing/2014/main" id="{B777C888-A904-433C-8B2E-4369D6BDFDAD}"/>
                </a:ext>
              </a:extLst>
            </p:cNvPr>
            <p:cNvSpPr/>
            <p:nvPr/>
          </p:nvSpPr>
          <p:spPr>
            <a:xfrm>
              <a:off x="836884" y="2117943"/>
              <a:ext cx="190500" cy="178308"/>
            </a:xfrm>
            <a:prstGeom prst="rect">
              <a:avLst/>
            </a:prstGeom>
            <a:blipFill>
              <a:blip r:embed="rId2" cstate="print"/>
              <a:stretch>
                <a:fillRect/>
              </a:stretch>
            </a:blipFill>
          </p:spPr>
          <p:txBody>
            <a:bodyPr wrap="square" lIns="0" tIns="0" rIns="0" bIns="0" rtlCol="0"/>
            <a:lstStyle/>
            <a:p>
              <a:pPr algn="ctr"/>
              <a:endParaRPr dirty="0"/>
            </a:p>
          </p:txBody>
        </p:sp>
      </p:grpSp>
      <p:sp>
        <p:nvSpPr>
          <p:cNvPr id="9" name="TextBox 8">
            <a:extLst>
              <a:ext uri="{FF2B5EF4-FFF2-40B4-BE49-F238E27FC236}">
                <a16:creationId xmlns:a16="http://schemas.microsoft.com/office/drawing/2014/main" id="{90980087-39D3-44C5-9DB9-6BEE06A291AA}"/>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Schedule B</a:t>
            </a:r>
            <a:endParaRPr lang="en-US" sz="2800" b="1" dirty="0">
              <a:solidFill>
                <a:schemeClr val="bg1"/>
              </a:solidFill>
            </a:endParaRPr>
          </a:p>
        </p:txBody>
      </p:sp>
    </p:spTree>
    <p:extLst>
      <p:ext uri="{BB962C8B-B14F-4D97-AF65-F5344CB8AC3E}">
        <p14:creationId xmlns:p14="http://schemas.microsoft.com/office/powerpoint/2010/main" val="15869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5BDE2C0-E6CE-476F-88D4-23733D103277}"/>
              </a:ext>
            </a:extLst>
          </p:cNvPr>
          <p:cNvPicPr>
            <a:picLocks noChangeAspect="1"/>
          </p:cNvPicPr>
          <p:nvPr/>
        </p:nvPicPr>
        <p:blipFill>
          <a:blip r:embed="rId2"/>
          <a:stretch>
            <a:fillRect/>
          </a:stretch>
        </p:blipFill>
        <p:spPr>
          <a:xfrm>
            <a:off x="1981200" y="2286000"/>
            <a:ext cx="4495800" cy="3257826"/>
          </a:xfrm>
          <a:prstGeom prst="rect">
            <a:avLst/>
          </a:prstGeom>
          <a:ln w="2286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6C9F33DD-B688-44F1-8AF0-3F5BC2E9942D}"/>
              </a:ext>
            </a:extLst>
          </p:cNvPr>
          <p:cNvSpPr txBox="1"/>
          <p:nvPr/>
        </p:nvSpPr>
        <p:spPr>
          <a:xfrm>
            <a:off x="150939" y="3810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Project Status Selection</a:t>
            </a:r>
            <a:endParaRPr lang="en-US" sz="2800" b="1" dirty="0">
              <a:solidFill>
                <a:schemeClr val="bg1"/>
              </a:solidFill>
            </a:endParaRPr>
          </a:p>
        </p:txBody>
      </p:sp>
    </p:spTree>
    <p:extLst>
      <p:ext uri="{BB962C8B-B14F-4D97-AF65-F5344CB8AC3E}">
        <p14:creationId xmlns:p14="http://schemas.microsoft.com/office/powerpoint/2010/main" val="407730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7111" y="6250066"/>
            <a:ext cx="2234947" cy="410799"/>
          </a:xfrm>
          <a:prstGeom prst="rect">
            <a:avLst/>
          </a:prstGeom>
          <a:blipFill>
            <a:blip r:embed="rId3" cstate="print"/>
            <a:stretch>
              <a:fillRect/>
            </a:stretch>
          </a:blipFill>
        </p:spPr>
        <p:txBody>
          <a:bodyPr wrap="square" lIns="0" tIns="0" rIns="0" bIns="0" rtlCol="0"/>
          <a:lstStyle/>
          <a:p>
            <a:endParaRPr/>
          </a:p>
        </p:txBody>
      </p:sp>
      <p:pic>
        <p:nvPicPr>
          <p:cNvPr id="4" name="Picture 3">
            <a:extLst>
              <a:ext uri="{FF2B5EF4-FFF2-40B4-BE49-F238E27FC236}">
                <a16:creationId xmlns:a16="http://schemas.microsoft.com/office/drawing/2014/main" id="{206148E3-BC3A-443A-AA4D-46128BBFF0F2}"/>
              </a:ext>
            </a:extLst>
          </p:cNvPr>
          <p:cNvPicPr>
            <a:picLocks noChangeAspect="1"/>
          </p:cNvPicPr>
          <p:nvPr/>
        </p:nvPicPr>
        <p:blipFill>
          <a:blip r:embed="rId4"/>
          <a:stretch>
            <a:fillRect/>
          </a:stretch>
        </p:blipFill>
        <p:spPr>
          <a:xfrm>
            <a:off x="0" y="0"/>
            <a:ext cx="9143999" cy="1295399"/>
          </a:xfrm>
          <a:prstGeom prst="rect">
            <a:avLst/>
          </a:prstGeom>
        </p:spPr>
      </p:pic>
      <p:sp>
        <p:nvSpPr>
          <p:cNvPr id="8" name="Rectangle 7">
            <a:extLst>
              <a:ext uri="{FF2B5EF4-FFF2-40B4-BE49-F238E27FC236}">
                <a16:creationId xmlns:a16="http://schemas.microsoft.com/office/drawing/2014/main" id="{D203F265-0EF2-44B2-97F2-EBBB9CFA5B13}"/>
              </a:ext>
            </a:extLst>
          </p:cNvPr>
          <p:cNvSpPr/>
          <p:nvPr/>
        </p:nvSpPr>
        <p:spPr>
          <a:xfrm>
            <a:off x="0" y="1722804"/>
            <a:ext cx="9144000" cy="646331"/>
          </a:xfrm>
          <a:prstGeom prst="rect">
            <a:avLst/>
          </a:prstGeom>
        </p:spPr>
        <p:txBody>
          <a:bodyPr wrap="square">
            <a:spAutoFit/>
          </a:bodyPr>
          <a:lstStyle/>
          <a:p>
            <a:pPr algn="ctr"/>
            <a:r>
              <a:rPr lang="en-US" sz="3600" b="1" dirty="0">
                <a:solidFill>
                  <a:schemeClr val="tx2"/>
                </a:solidFill>
                <a:latin typeface="Times New Roman" panose="02020603050405020304" pitchFamily="18" charset="0"/>
                <a:cs typeface="Times New Roman" panose="02020603050405020304" pitchFamily="18" charset="0"/>
              </a:rPr>
              <a:t>Today’s Agenda</a:t>
            </a:r>
            <a:endParaRPr lang="en-US" sz="32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08B2885-8DB7-4204-B58A-29EEDEEFFED1}"/>
              </a:ext>
            </a:extLst>
          </p:cNvPr>
          <p:cNvSpPr txBox="1"/>
          <p:nvPr/>
        </p:nvSpPr>
        <p:spPr>
          <a:xfrm>
            <a:off x="990600" y="2808744"/>
            <a:ext cx="7315200" cy="2677656"/>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571500" indent="-571500">
              <a:buFont typeface="Wingdings" panose="05000000000000000000" pitchFamily="2" charset="2"/>
              <a:buChar char="v"/>
            </a:pPr>
            <a:r>
              <a:rPr lang="en-US" sz="2400" b="1" dirty="0">
                <a:solidFill>
                  <a:schemeClr val="tx2"/>
                </a:solidFill>
                <a:latin typeface="Times New Roman" panose="02020603050405020304" pitchFamily="18" charset="0"/>
                <a:cs typeface="Times New Roman" panose="02020603050405020304" pitchFamily="18" charset="0"/>
              </a:rPr>
              <a:t>Introduction of the PEMA Team</a:t>
            </a:r>
          </a:p>
          <a:p>
            <a:pPr marL="571500" indent="-571500">
              <a:buFont typeface="Wingdings" panose="05000000000000000000" pitchFamily="2" charset="2"/>
              <a:buChar char="v"/>
            </a:pPr>
            <a:r>
              <a:rPr lang="en-US" sz="2400" b="1" dirty="0">
                <a:solidFill>
                  <a:schemeClr val="tx2"/>
                </a:solidFill>
                <a:latin typeface="Times New Roman" panose="02020603050405020304" pitchFamily="18" charset="0"/>
                <a:cs typeface="Times New Roman" panose="02020603050405020304" pitchFamily="18" charset="0"/>
              </a:rPr>
              <a:t>PSAP Portal Plan update</a:t>
            </a:r>
          </a:p>
          <a:p>
            <a:pPr marL="571500" indent="-571500">
              <a:buFont typeface="Wingdings" panose="05000000000000000000" pitchFamily="2" charset="2"/>
              <a:buChar char="v"/>
            </a:pPr>
            <a:r>
              <a:rPr lang="en-US" sz="2400" b="1" dirty="0">
                <a:solidFill>
                  <a:schemeClr val="tx2"/>
                </a:solidFill>
                <a:latin typeface="Times New Roman" panose="02020603050405020304" pitchFamily="18" charset="0"/>
                <a:cs typeface="Times New Roman" panose="02020603050405020304" pitchFamily="18" charset="0"/>
              </a:rPr>
              <a:t>15% Schedule B, 2022 expenditures</a:t>
            </a:r>
          </a:p>
          <a:p>
            <a:pPr marL="571500" indent="-571500">
              <a:buFont typeface="Wingdings" panose="05000000000000000000" pitchFamily="2" charset="2"/>
              <a:buChar char="v"/>
            </a:pPr>
            <a:r>
              <a:rPr lang="en-US" sz="2400" b="1" dirty="0">
                <a:solidFill>
                  <a:schemeClr val="tx2"/>
                </a:solidFill>
                <a:latin typeface="Times New Roman" panose="02020603050405020304" pitchFamily="18" charset="0"/>
                <a:cs typeface="Times New Roman" panose="02020603050405020304" pitchFamily="18" charset="0"/>
              </a:rPr>
              <a:t>2022 15% Grant Agreements</a:t>
            </a:r>
          </a:p>
          <a:p>
            <a:pPr marL="571500" indent="-571500">
              <a:buFont typeface="Wingdings" panose="05000000000000000000" pitchFamily="2" charset="2"/>
              <a:buChar char="v"/>
            </a:pPr>
            <a:r>
              <a:rPr lang="en-US" sz="2400" b="1" dirty="0">
                <a:solidFill>
                  <a:schemeClr val="tx2"/>
                </a:solidFill>
                <a:latin typeface="Times New Roman" panose="02020603050405020304" pitchFamily="18" charset="0"/>
                <a:cs typeface="Times New Roman" panose="02020603050405020304" pitchFamily="18" charset="0"/>
              </a:rPr>
              <a:t>Webtool, Combined Report review</a:t>
            </a:r>
          </a:p>
          <a:p>
            <a:pPr marL="571500" indent="-571500">
              <a:buFont typeface="Wingdings" panose="05000000000000000000" pitchFamily="2" charset="2"/>
              <a:buChar char="v"/>
            </a:pPr>
            <a:r>
              <a:rPr lang="en-US" sz="2400" b="1" dirty="0">
                <a:solidFill>
                  <a:schemeClr val="tx2"/>
                </a:solidFill>
                <a:latin typeface="Times New Roman" panose="02020603050405020304" pitchFamily="18" charset="0"/>
                <a:cs typeface="Times New Roman" panose="02020603050405020304" pitchFamily="18" charset="0"/>
              </a:rPr>
              <a:t>2023 911 Program Guidance </a:t>
            </a:r>
          </a:p>
          <a:p>
            <a:pPr marL="571500" indent="-571500">
              <a:buFont typeface="Wingdings" panose="05000000000000000000" pitchFamily="2" charset="2"/>
              <a:buChar char="v"/>
            </a:pPr>
            <a:r>
              <a:rPr lang="en-US" sz="2400" b="1" dirty="0">
                <a:solidFill>
                  <a:schemeClr val="tx2"/>
                </a:solidFill>
                <a:latin typeface="Times New Roman" panose="02020603050405020304" pitchFamily="18" charset="0"/>
                <a:cs typeface="Times New Roman" panose="02020603050405020304" pitchFamily="18" charset="0"/>
              </a:rPr>
              <a:t>Question and Answer </a:t>
            </a:r>
          </a:p>
        </p:txBody>
      </p:sp>
    </p:spTree>
    <p:extLst>
      <p:ext uri="{BB962C8B-B14F-4D97-AF65-F5344CB8AC3E}">
        <p14:creationId xmlns:p14="http://schemas.microsoft.com/office/powerpoint/2010/main" val="40932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CD7C8F-9EBA-45EC-BA9F-76BB5EC5C98F}"/>
              </a:ext>
            </a:extLst>
          </p:cNvPr>
          <p:cNvPicPr>
            <a:picLocks noChangeAspect="1"/>
          </p:cNvPicPr>
          <p:nvPr/>
        </p:nvPicPr>
        <p:blipFill>
          <a:blip r:embed="rId2"/>
          <a:stretch>
            <a:fillRect/>
          </a:stretch>
        </p:blipFill>
        <p:spPr>
          <a:xfrm>
            <a:off x="387589" y="2596139"/>
            <a:ext cx="2808754" cy="2433061"/>
          </a:xfrm>
          <a:prstGeom prst="rect">
            <a:avLst/>
          </a:prstGeom>
          <a:ln w="228600" cap="sq" cmpd="thickThin">
            <a:solidFill>
              <a:srgbClr val="000000"/>
            </a:solidFill>
            <a:prstDash val="solid"/>
            <a:miter lim="800000"/>
          </a:ln>
          <a:effectLst>
            <a:innerShdw blurRad="76200">
              <a:srgbClr val="000000"/>
            </a:innerShdw>
          </a:effectLst>
        </p:spPr>
      </p:pic>
      <p:sp>
        <p:nvSpPr>
          <p:cNvPr id="7" name="Rectangle 6">
            <a:extLst>
              <a:ext uri="{FF2B5EF4-FFF2-40B4-BE49-F238E27FC236}">
                <a16:creationId xmlns:a16="http://schemas.microsoft.com/office/drawing/2014/main" id="{55172E97-6C67-4AD7-97E8-30AF6E0F157E}"/>
              </a:ext>
            </a:extLst>
          </p:cNvPr>
          <p:cNvSpPr/>
          <p:nvPr/>
        </p:nvSpPr>
        <p:spPr>
          <a:xfrm>
            <a:off x="3479384" y="1669969"/>
            <a:ext cx="5334000" cy="1447800"/>
          </a:xfrm>
          <a:prstGeom prst="rect">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000" b="1" dirty="0">
                <a:solidFill>
                  <a:schemeClr val="bg1"/>
                </a:solidFill>
                <a:latin typeface="Times New Roman" panose="02020603050405020304" pitchFamily="18" charset="0"/>
                <a:cs typeface="Times New Roman" panose="02020603050405020304" pitchFamily="18" charset="0"/>
              </a:rPr>
              <a:t>Completed:</a:t>
            </a:r>
            <a:r>
              <a:rPr lang="en-US" sz="2000" dirty="0">
                <a:solidFill>
                  <a:schemeClr val="bg1"/>
                </a:solidFill>
                <a:latin typeface="Times New Roman" panose="02020603050405020304" pitchFamily="18" charset="0"/>
                <a:cs typeface="Times New Roman" panose="02020603050405020304" pitchFamily="18" charset="0"/>
              </a:rPr>
              <a:t>  This status is used to indicate all expenditures are uploaded to the Milestone.  Selecting “Complete” will lock the County from entering any additional expenditures to the Milestone</a:t>
            </a:r>
          </a:p>
        </p:txBody>
      </p:sp>
      <p:sp>
        <p:nvSpPr>
          <p:cNvPr id="10" name="Rectangle 9">
            <a:extLst>
              <a:ext uri="{FF2B5EF4-FFF2-40B4-BE49-F238E27FC236}">
                <a16:creationId xmlns:a16="http://schemas.microsoft.com/office/drawing/2014/main" id="{E395CDEE-2BD8-4556-AC48-1F1B7749962A}"/>
              </a:ext>
            </a:extLst>
          </p:cNvPr>
          <p:cNvSpPr/>
          <p:nvPr/>
        </p:nvSpPr>
        <p:spPr>
          <a:xfrm>
            <a:off x="3498197" y="3200400"/>
            <a:ext cx="5334000" cy="129540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bg1"/>
                </a:solidFill>
                <a:latin typeface="Times New Roman" panose="02020603050405020304" pitchFamily="18" charset="0"/>
                <a:cs typeface="Times New Roman" panose="02020603050405020304" pitchFamily="18" charset="0"/>
              </a:rPr>
              <a:t>Request Payment:  </a:t>
            </a:r>
            <a:r>
              <a:rPr lang="en-US" sz="2000" dirty="0">
                <a:solidFill>
                  <a:schemeClr val="bg1"/>
                </a:solidFill>
                <a:latin typeface="Times New Roman" panose="02020603050405020304" pitchFamily="18" charset="0"/>
                <a:cs typeface="Times New Roman" panose="02020603050405020304" pitchFamily="18" charset="0"/>
              </a:rPr>
              <a:t>This status indicates the County desires a disbursement of funds associated with the award amount to support expenditures for the associated Milestone.</a:t>
            </a:r>
          </a:p>
        </p:txBody>
      </p:sp>
      <p:sp>
        <p:nvSpPr>
          <p:cNvPr id="9" name="Rectangle 8">
            <a:extLst>
              <a:ext uri="{FF2B5EF4-FFF2-40B4-BE49-F238E27FC236}">
                <a16:creationId xmlns:a16="http://schemas.microsoft.com/office/drawing/2014/main" id="{817AF8CF-B12D-4982-A3ED-FD79C7E9D81F}"/>
              </a:ext>
            </a:extLst>
          </p:cNvPr>
          <p:cNvSpPr/>
          <p:nvPr/>
        </p:nvSpPr>
        <p:spPr>
          <a:xfrm>
            <a:off x="3498197" y="3200400"/>
            <a:ext cx="5298622" cy="1295400"/>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In Progress:  </a:t>
            </a:r>
            <a:r>
              <a:rPr lang="en-US" sz="2000" dirty="0">
                <a:solidFill>
                  <a:schemeClr val="tx1"/>
                </a:solidFill>
                <a:latin typeface="Times New Roman" panose="02020603050405020304" pitchFamily="18" charset="0"/>
                <a:cs typeface="Times New Roman" panose="02020603050405020304" pitchFamily="18" charset="0"/>
              </a:rPr>
              <a:t>This status indicates the County requested funds and preparing to upload expenditures to the Milestone.</a:t>
            </a:r>
          </a:p>
        </p:txBody>
      </p:sp>
      <p:sp>
        <p:nvSpPr>
          <p:cNvPr id="8" name="Rectangle 7">
            <a:extLst>
              <a:ext uri="{FF2B5EF4-FFF2-40B4-BE49-F238E27FC236}">
                <a16:creationId xmlns:a16="http://schemas.microsoft.com/office/drawing/2014/main" id="{FE3E9BC3-10B2-4260-826A-140916596349}"/>
              </a:ext>
            </a:extLst>
          </p:cNvPr>
          <p:cNvSpPr/>
          <p:nvPr/>
        </p:nvSpPr>
        <p:spPr>
          <a:xfrm>
            <a:off x="3474711" y="3217517"/>
            <a:ext cx="5334000" cy="1447800"/>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bg1"/>
                </a:solidFill>
                <a:latin typeface="Times New Roman" panose="02020603050405020304" pitchFamily="18" charset="0"/>
                <a:cs typeface="Times New Roman" panose="02020603050405020304" pitchFamily="18" charset="0"/>
              </a:rPr>
              <a:t>Completed:</a:t>
            </a:r>
            <a:r>
              <a:rPr lang="en-US" sz="2000" dirty="0">
                <a:solidFill>
                  <a:schemeClr val="bg1"/>
                </a:solidFill>
                <a:latin typeface="Times New Roman" panose="02020603050405020304" pitchFamily="18" charset="0"/>
                <a:cs typeface="Times New Roman" panose="02020603050405020304" pitchFamily="18" charset="0"/>
              </a:rPr>
              <a:t>  This status is used to indicate all expenditures are uploaded to the Milestone.  Selecting “Complete” will lock the County from entering any additional expenditures to the Milestone</a:t>
            </a:r>
          </a:p>
        </p:txBody>
      </p:sp>
      <p:sp>
        <p:nvSpPr>
          <p:cNvPr id="12" name="Rectangle 11">
            <a:extLst>
              <a:ext uri="{FF2B5EF4-FFF2-40B4-BE49-F238E27FC236}">
                <a16:creationId xmlns:a16="http://schemas.microsoft.com/office/drawing/2014/main" id="{BCD0BA74-5A97-48FF-B828-00951942B052}"/>
              </a:ext>
            </a:extLst>
          </p:cNvPr>
          <p:cNvSpPr/>
          <p:nvPr/>
        </p:nvSpPr>
        <p:spPr>
          <a:xfrm>
            <a:off x="3484235" y="3217517"/>
            <a:ext cx="5363283" cy="1169954"/>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schemeClr val="tx1"/>
                </a:solidFill>
                <a:latin typeface="Times New Roman" panose="02020603050405020304" pitchFamily="18" charset="0"/>
                <a:cs typeface="Times New Roman" panose="02020603050405020304" pitchFamily="18" charset="0"/>
              </a:rPr>
              <a:t>In Progress:  </a:t>
            </a:r>
            <a:r>
              <a:rPr lang="en-US" sz="2000" dirty="0">
                <a:solidFill>
                  <a:schemeClr val="tx1"/>
                </a:solidFill>
                <a:latin typeface="Times New Roman" panose="02020603050405020304" pitchFamily="18" charset="0"/>
                <a:cs typeface="Times New Roman" panose="02020603050405020304" pitchFamily="18" charset="0"/>
              </a:rPr>
              <a:t>This status indicates the County requested funds and preparing to upload expenditures to the Milestone.</a:t>
            </a:r>
          </a:p>
        </p:txBody>
      </p:sp>
      <p:sp>
        <p:nvSpPr>
          <p:cNvPr id="3" name="Rectangle: Rounded Corners 2">
            <a:extLst>
              <a:ext uri="{FF2B5EF4-FFF2-40B4-BE49-F238E27FC236}">
                <a16:creationId xmlns:a16="http://schemas.microsoft.com/office/drawing/2014/main" id="{37C76351-4D85-46B6-9484-D5F15EF7BAAE}"/>
              </a:ext>
            </a:extLst>
          </p:cNvPr>
          <p:cNvSpPr/>
          <p:nvPr/>
        </p:nvSpPr>
        <p:spPr>
          <a:xfrm>
            <a:off x="847045" y="3416582"/>
            <a:ext cx="1828800" cy="446291"/>
          </a:xfrm>
          <a:prstGeom prst="roundRect">
            <a:avLst/>
          </a:prstGeom>
          <a:solidFill>
            <a:srgbClr val="FFFF00">
              <a:alpha val="32000"/>
            </a:srgbClr>
          </a:solidFill>
          <a:ln>
            <a:solidFill>
              <a:srgbClr val="CC9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7B2FAE6D-8784-4655-92A7-C8151FE6FB9B}"/>
              </a:ext>
            </a:extLst>
          </p:cNvPr>
          <p:cNvSpPr/>
          <p:nvPr/>
        </p:nvSpPr>
        <p:spPr>
          <a:xfrm>
            <a:off x="870977" y="3923545"/>
            <a:ext cx="1828800" cy="446291"/>
          </a:xfrm>
          <a:prstGeom prst="roundRect">
            <a:avLst/>
          </a:prstGeom>
          <a:solidFill>
            <a:srgbClr val="FFFF00">
              <a:alpha val="32000"/>
            </a:srgbClr>
          </a:solidFill>
          <a:ln>
            <a:solidFill>
              <a:srgbClr val="CC9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D2874FBF-5A6D-4C06-B5D9-7706AE60CC58}"/>
              </a:ext>
            </a:extLst>
          </p:cNvPr>
          <p:cNvSpPr/>
          <p:nvPr/>
        </p:nvSpPr>
        <p:spPr>
          <a:xfrm>
            <a:off x="755689" y="4430509"/>
            <a:ext cx="2072555" cy="446291"/>
          </a:xfrm>
          <a:prstGeom prst="roundRect">
            <a:avLst/>
          </a:prstGeom>
          <a:solidFill>
            <a:srgbClr val="FFFF00">
              <a:alpha val="32000"/>
            </a:srgbClr>
          </a:solidFill>
          <a:ln>
            <a:solidFill>
              <a:srgbClr val="CC9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C35BFE9-F883-4537-8217-6230E8023809}"/>
              </a:ext>
            </a:extLst>
          </p:cNvPr>
          <p:cNvSpPr txBox="1"/>
          <p:nvPr/>
        </p:nvSpPr>
        <p:spPr>
          <a:xfrm>
            <a:off x="150812" y="304800"/>
            <a:ext cx="884237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Project Status Selection</a:t>
            </a:r>
            <a:endParaRPr lang="en-US" sz="2800" b="1" dirty="0">
              <a:solidFill>
                <a:schemeClr val="bg1"/>
              </a:solidFill>
            </a:endParaRPr>
          </a:p>
        </p:txBody>
      </p:sp>
      <p:sp>
        <p:nvSpPr>
          <p:cNvPr id="11" name="Rectangle 10">
            <a:extLst>
              <a:ext uri="{FF2B5EF4-FFF2-40B4-BE49-F238E27FC236}">
                <a16:creationId xmlns:a16="http://schemas.microsoft.com/office/drawing/2014/main" id="{7F3C557A-80A5-47A8-9734-C54FDB21E131}"/>
              </a:ext>
            </a:extLst>
          </p:cNvPr>
          <p:cNvSpPr/>
          <p:nvPr/>
        </p:nvSpPr>
        <p:spPr>
          <a:xfrm>
            <a:off x="3498197" y="4452256"/>
            <a:ext cx="5334000" cy="12954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000" b="1" dirty="0">
                <a:solidFill>
                  <a:schemeClr val="bg1"/>
                </a:solidFill>
                <a:latin typeface="Times New Roman" panose="02020603050405020304" pitchFamily="18" charset="0"/>
                <a:cs typeface="Times New Roman" panose="02020603050405020304" pitchFamily="18" charset="0"/>
              </a:rPr>
              <a:t>Request Payment:  </a:t>
            </a:r>
            <a:r>
              <a:rPr lang="en-US" sz="2000" dirty="0">
                <a:solidFill>
                  <a:schemeClr val="bg1"/>
                </a:solidFill>
                <a:latin typeface="Times New Roman" panose="02020603050405020304" pitchFamily="18" charset="0"/>
                <a:cs typeface="Times New Roman" panose="02020603050405020304" pitchFamily="18" charset="0"/>
              </a:rPr>
              <a:t>This status indicates the County desires a disbursement of funds associated with the award amount to support expenditures for the associated Milestone.</a:t>
            </a:r>
          </a:p>
        </p:txBody>
      </p:sp>
    </p:spTree>
    <p:extLst>
      <p:ext uri="{BB962C8B-B14F-4D97-AF65-F5344CB8AC3E}">
        <p14:creationId xmlns:p14="http://schemas.microsoft.com/office/powerpoint/2010/main" val="318238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subTnLst>
                                    <p:set>
                                      <p:cBhvr override="childStyle">
                                        <p:cTn dur="1" fill="hold" display="0" masterRel="sameClick" afterEffect="1">
                                          <p:stCondLst>
                                            <p:cond evt="end" delay="0">
                                              <p:tn val="10"/>
                                            </p:cond>
                                          </p:stCondLst>
                                        </p:cTn>
                                        <p:tgtEl>
                                          <p:spTgt spid="13"/>
                                        </p:tgtEl>
                                        <p:attrNameLst>
                                          <p:attrName>style.visibility</p:attrName>
                                        </p:attrNameLst>
                                      </p:cBhvr>
                                      <p:to>
                                        <p:strVal val="hidden"/>
                                      </p:to>
                                    </p:set>
                                  </p:subTnLst>
                                </p:cTn>
                              </p:par>
                            </p:childTnLst>
                          </p:cTn>
                        </p:par>
                        <p:par>
                          <p:cTn id="13" fill="hold">
                            <p:stCondLst>
                              <p:cond delay="500"/>
                            </p:stCondLst>
                            <p:childTnLst>
                              <p:par>
                                <p:cTn id="14" presetID="10" presetClass="exit" presetSubtype="0" fill="hold" grpId="0" nodeType="after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subTnLst>
                                    <p:set>
                                      <p:cBhvr override="childStyle">
                                        <p:cTn dur="1" fill="hold" display="0" masterRel="sameClick" afterEffect="1">
                                          <p:stCondLst>
                                            <p:cond evt="end" delay="0">
                                              <p:tn val="19"/>
                                            </p:cond>
                                          </p:stCondLst>
                                        </p:cTn>
                                        <p:tgtEl>
                                          <p:spTgt spid="14"/>
                                        </p:tgtEl>
                                        <p:attrNameLst>
                                          <p:attrName>style.visibility</p:attrName>
                                        </p:attrNameLst>
                                      </p:cBhvr>
                                      <p:to>
                                        <p:strVal val="hidden"/>
                                      </p:to>
                                    </p:set>
                                  </p:subTnLst>
                                </p:cTn>
                              </p:par>
                            </p:childTnLst>
                          </p:cTn>
                        </p:par>
                        <p:par>
                          <p:cTn id="22" fill="hold">
                            <p:stCondLst>
                              <p:cond delay="500"/>
                            </p:stCondLst>
                            <p:childTnLst>
                              <p:par>
                                <p:cTn id="23" presetID="10" presetClass="exit" presetSubtype="0" fill="hold" grpId="0" nodeType="after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8" grpId="0" animBg="1"/>
      <p:bldP spid="12" grpId="0" animBg="1"/>
      <p:bldP spid="3" grpId="0" animBg="1"/>
      <p:bldP spid="13" grpId="0" animBg="1"/>
      <p:bldP spid="14"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95CDEE-2BD8-4556-AC48-1F1B7749962A}"/>
              </a:ext>
            </a:extLst>
          </p:cNvPr>
          <p:cNvSpPr/>
          <p:nvPr/>
        </p:nvSpPr>
        <p:spPr>
          <a:xfrm>
            <a:off x="512258" y="2952794"/>
            <a:ext cx="8119483" cy="2819400"/>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en-US" sz="2000" dirty="0">
                <a:solidFill>
                  <a:schemeClr val="bg1"/>
                </a:solidFill>
                <a:latin typeface="Times New Roman" panose="02020603050405020304" pitchFamily="18" charset="0"/>
                <a:cs typeface="Times New Roman" panose="02020603050405020304" pitchFamily="18" charset="0"/>
              </a:rPr>
              <a:t>County will upload “Amount Charged” to the current calendar year.</a:t>
            </a:r>
          </a:p>
          <a:p>
            <a:endParaRPr lang="en-US" sz="2000" dirty="0">
              <a:solidFill>
                <a:schemeClr val="bg1"/>
              </a:solidFill>
              <a:latin typeface="Times New Roman" panose="02020603050405020304" pitchFamily="18" charset="0"/>
              <a:cs typeface="Times New Roman" panose="02020603050405020304" pitchFamily="18" charset="0"/>
            </a:endParaRPr>
          </a:p>
          <a:p>
            <a:r>
              <a:rPr lang="en-US" sz="2000" b="1" u="sng" dirty="0">
                <a:solidFill>
                  <a:schemeClr val="bg1"/>
                </a:solidFill>
                <a:latin typeface="Times New Roman" panose="02020603050405020304" pitchFamily="18" charset="0"/>
                <a:cs typeface="Times New Roman" panose="02020603050405020304" pitchFamily="18" charset="0"/>
              </a:rPr>
              <a:t>Example:</a:t>
            </a:r>
            <a:r>
              <a:rPr lang="en-US" sz="2000" dirty="0">
                <a:solidFill>
                  <a:schemeClr val="bg1"/>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v"/>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bg1"/>
                </a:solidFill>
                <a:latin typeface="Times New Roman" panose="02020603050405020304" pitchFamily="18" charset="0"/>
                <a:cs typeface="Times New Roman" panose="02020603050405020304" pitchFamily="18" charset="0"/>
              </a:rPr>
              <a:t>Maintenance expenditure, totaling $5,000.00, runs from July 1, 2022, thru June 30, 2023.  County would upload $2,500.00 in CY2022.  </a:t>
            </a:r>
          </a:p>
          <a:p>
            <a:pPr marL="285750" indent="-285750">
              <a:buFont typeface="Wingdings" panose="05000000000000000000" pitchFamily="2" charset="2"/>
              <a:buChar char="v"/>
            </a:pPr>
            <a:endParaRPr lang="en-US" sz="2000" dirty="0">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bg1"/>
                </a:solidFill>
                <a:latin typeface="Times New Roman" panose="02020603050405020304" pitchFamily="18" charset="0"/>
                <a:cs typeface="Times New Roman" panose="02020603050405020304" pitchFamily="18" charset="0"/>
              </a:rPr>
              <a:t>The remaining balance of $2,500.00 would be uploaded in CY2023. </a:t>
            </a:r>
          </a:p>
        </p:txBody>
      </p:sp>
      <p:pic>
        <p:nvPicPr>
          <p:cNvPr id="1026" name="Picture 2" descr="2022 - Free time and date icons">
            <a:extLst>
              <a:ext uri="{FF2B5EF4-FFF2-40B4-BE49-F238E27FC236}">
                <a16:creationId xmlns:a16="http://schemas.microsoft.com/office/drawing/2014/main" id="{0785366F-E9E4-4DE3-85E0-62A510EF5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648200"/>
            <a:ext cx="556586" cy="556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6C9F984-5C26-46D3-A75D-A70A8B63F2EA}"/>
              </a:ext>
            </a:extLst>
          </p:cNvPr>
          <p:cNvSpPr/>
          <p:nvPr/>
        </p:nvSpPr>
        <p:spPr>
          <a:xfrm>
            <a:off x="491117" y="1828800"/>
            <a:ext cx="8119483" cy="76200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Expenditure Encompassing More Than One Calendar Year</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object 3">
            <a:extLst>
              <a:ext uri="{FF2B5EF4-FFF2-40B4-BE49-F238E27FC236}">
                <a16:creationId xmlns:a16="http://schemas.microsoft.com/office/drawing/2014/main" id="{4D3683F1-91C6-407A-BA39-86FFCE2AAF18}"/>
              </a:ext>
            </a:extLst>
          </p:cNvPr>
          <p:cNvSpPr/>
          <p:nvPr/>
        </p:nvSpPr>
        <p:spPr>
          <a:xfrm>
            <a:off x="609600" y="2031492"/>
            <a:ext cx="157843" cy="178308"/>
          </a:xfrm>
          <a:prstGeom prst="rect">
            <a:avLst/>
          </a:prstGeom>
          <a:blipFill>
            <a:blip r:embed="rId3" cstate="print"/>
            <a:stretch>
              <a:fillRect/>
            </a:stretch>
          </a:blipFill>
        </p:spPr>
        <p:txBody>
          <a:bodyPr wrap="square" lIns="0" tIns="0" rIns="0" bIns="0" rtlCol="0"/>
          <a:lstStyle/>
          <a:p>
            <a:pPr algn="ctr"/>
            <a:endParaRPr dirty="0"/>
          </a:p>
        </p:txBody>
      </p:sp>
      <p:pic>
        <p:nvPicPr>
          <p:cNvPr id="1032" name="Picture 8" descr="2023 calendar icon hi-res stock photography and images - Alamy">
            <a:extLst>
              <a:ext uri="{FF2B5EF4-FFF2-40B4-BE49-F238E27FC236}">
                <a16:creationId xmlns:a16="http://schemas.microsoft.com/office/drawing/2014/main" id="{10236AB3-0626-42BE-A4DB-9952BCF463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57" t="5556" r="11980" b="29680"/>
          <a:stretch/>
        </p:blipFill>
        <p:spPr bwMode="auto">
          <a:xfrm>
            <a:off x="7924800" y="5105400"/>
            <a:ext cx="584224" cy="4381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B59F5A-7508-4A26-87FD-69D20D499E7B}"/>
              </a:ext>
            </a:extLst>
          </p:cNvPr>
          <p:cNvSpPr txBox="1"/>
          <p:nvPr/>
        </p:nvSpPr>
        <p:spPr>
          <a:xfrm>
            <a:off x="150939" y="3810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Multi year Expenditure</a:t>
            </a:r>
            <a:endParaRPr lang="en-US" sz="2800" b="1" dirty="0">
              <a:solidFill>
                <a:schemeClr val="bg1"/>
              </a:solidFill>
            </a:endParaRPr>
          </a:p>
        </p:txBody>
      </p:sp>
    </p:spTree>
    <p:extLst>
      <p:ext uri="{BB962C8B-B14F-4D97-AF65-F5344CB8AC3E}">
        <p14:creationId xmlns:p14="http://schemas.microsoft.com/office/powerpoint/2010/main" val="321588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nodeType="after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95CDEE-2BD8-4556-AC48-1F1B7749962A}"/>
              </a:ext>
            </a:extLst>
          </p:cNvPr>
          <p:cNvSpPr/>
          <p:nvPr/>
        </p:nvSpPr>
        <p:spPr>
          <a:xfrm>
            <a:off x="914400" y="1524000"/>
            <a:ext cx="7543800" cy="2726821"/>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anose="02020603050405020304" pitchFamily="18" charset="0"/>
                <a:cs typeface="Times New Roman" panose="02020603050405020304" pitchFamily="18" charset="0"/>
              </a:rPr>
              <a:t>Uploading Documentation to Support Expenditure</a:t>
            </a:r>
          </a:p>
          <a:p>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County will upload documentation to support each expenditure</a:t>
            </a:r>
          </a:p>
          <a:p>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Naming Convention:  PEMA suggests corresponding title relating to expenditure for easier review</a:t>
            </a:r>
          </a:p>
          <a:p>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Check Box:  Ensure the checkbox is selected with each associated upload</a:t>
            </a:r>
          </a:p>
        </p:txBody>
      </p:sp>
      <p:pic>
        <p:nvPicPr>
          <p:cNvPr id="4" name="Picture 3">
            <a:extLst>
              <a:ext uri="{FF2B5EF4-FFF2-40B4-BE49-F238E27FC236}">
                <a16:creationId xmlns:a16="http://schemas.microsoft.com/office/drawing/2014/main" id="{FE7858D1-771B-496E-B261-ECB87138B1F6}"/>
              </a:ext>
            </a:extLst>
          </p:cNvPr>
          <p:cNvPicPr>
            <a:picLocks noChangeAspect="1"/>
          </p:cNvPicPr>
          <p:nvPr/>
        </p:nvPicPr>
        <p:blipFill>
          <a:blip r:embed="rId3"/>
          <a:stretch>
            <a:fillRect/>
          </a:stretch>
        </p:blipFill>
        <p:spPr>
          <a:xfrm>
            <a:off x="1143000" y="4499182"/>
            <a:ext cx="7086600" cy="1596818"/>
          </a:xfrm>
          <a:prstGeom prst="rect">
            <a:avLst/>
          </a:prstGeom>
          <a:ln w="228600" cap="sq" cmpd="thickThin">
            <a:solidFill>
              <a:srgbClr val="6E97C8"/>
            </a:solidFill>
            <a:prstDash val="solid"/>
            <a:miter lim="800000"/>
          </a:ln>
          <a:effectLst>
            <a:innerShdw blurRad="76200">
              <a:srgbClr val="000000"/>
            </a:innerShdw>
          </a:effectLst>
        </p:spPr>
      </p:pic>
      <p:sp>
        <p:nvSpPr>
          <p:cNvPr id="5" name="Flowchart: Connector 4">
            <a:extLst>
              <a:ext uri="{FF2B5EF4-FFF2-40B4-BE49-F238E27FC236}">
                <a16:creationId xmlns:a16="http://schemas.microsoft.com/office/drawing/2014/main" id="{BF8E4F7B-F61B-4565-8F38-55B1BB9594F9}"/>
              </a:ext>
            </a:extLst>
          </p:cNvPr>
          <p:cNvSpPr/>
          <p:nvPr/>
        </p:nvSpPr>
        <p:spPr>
          <a:xfrm>
            <a:off x="1143000" y="5150865"/>
            <a:ext cx="982221" cy="945135"/>
          </a:xfrm>
          <a:prstGeom prst="flowChartConnector">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B6425E-7F99-45E5-860F-8795B554711F}"/>
              </a:ext>
            </a:extLst>
          </p:cNvPr>
          <p:cNvSpPr txBox="1"/>
          <p:nvPr/>
        </p:nvSpPr>
        <p:spPr>
          <a:xfrm>
            <a:off x="150939" y="3810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Uploading Expenditure</a:t>
            </a:r>
            <a:endParaRPr lang="en-US" sz="2800" b="1" dirty="0">
              <a:solidFill>
                <a:schemeClr val="bg1"/>
              </a:solidFill>
            </a:endParaRPr>
          </a:p>
        </p:txBody>
      </p:sp>
    </p:spTree>
    <p:extLst>
      <p:ext uri="{BB962C8B-B14F-4D97-AF65-F5344CB8AC3E}">
        <p14:creationId xmlns:p14="http://schemas.microsoft.com/office/powerpoint/2010/main" val="317040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500"/>
                                        <p:tgtEl>
                                          <p:spTgt spid="10">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animEffect transition="in" filter="fade">
                                      <p:cBhvr>
                                        <p:cTn id="26" dur="500"/>
                                        <p:tgtEl>
                                          <p:spTgt spid="10">
                                            <p:txEl>
                                              <p:pRg st="6" end="6"/>
                                            </p:txEl>
                                          </p:spTgt>
                                        </p:tgtEl>
                                      </p:cBhvr>
                                    </p:animEffect>
                                  </p:childTnLst>
                                </p:cTn>
                              </p:par>
                            </p:childTnLst>
                          </p:cTn>
                        </p:par>
                        <p:par>
                          <p:cTn id="27" fill="hold">
                            <p:stCondLst>
                              <p:cond delay="2500"/>
                            </p:stCondLst>
                            <p:childTnLst>
                              <p:par>
                                <p:cTn id="28" presetID="6"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479261" y="2344356"/>
            <a:ext cx="8305800" cy="3297698"/>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nSpc>
                <a:spcPct val="100000"/>
              </a:lnSpc>
              <a:spcBef>
                <a:spcPts val="595"/>
              </a:spcBef>
            </a:pPr>
            <a:r>
              <a:rPr lang="en-US" sz="2800" b="1" dirty="0">
                <a:solidFill>
                  <a:schemeClr val="bg1"/>
                </a:solidFill>
                <a:highlight>
                  <a:srgbClr val="CC9C3C"/>
                </a:highlight>
                <a:latin typeface="Times New Roman"/>
                <a:cs typeface="Times New Roman"/>
              </a:rPr>
              <a:t>Coming July 2023</a:t>
            </a:r>
            <a:endParaRPr lang="en-US" sz="2800" dirty="0">
              <a:solidFill>
                <a:schemeClr val="bg1"/>
              </a:solidFill>
              <a:highlight>
                <a:srgbClr val="CC9C3C"/>
              </a:highlight>
              <a:latin typeface="Times New Roman"/>
              <a:cs typeface="Times New Roman"/>
            </a:endParaRPr>
          </a:p>
          <a:p>
            <a:pPr marL="12700">
              <a:lnSpc>
                <a:spcPct val="100000"/>
              </a:lnSpc>
              <a:spcBef>
                <a:spcPts val="595"/>
              </a:spcBef>
            </a:pPr>
            <a:endParaRPr lang="en-US" sz="2000" spc="-5" dirty="0">
              <a:solidFill>
                <a:schemeClr val="bg1"/>
              </a:solidFill>
              <a:latin typeface="Times New Roman"/>
              <a:cs typeface="Times New Roman"/>
            </a:endParaRPr>
          </a:p>
          <a:p>
            <a:pPr marL="298450" indent="-285750">
              <a:lnSpc>
                <a:spcPct val="100000"/>
              </a:lnSpc>
              <a:spcBef>
                <a:spcPts val="595"/>
              </a:spcBef>
              <a:buFont typeface="Wingdings" panose="05000000000000000000" pitchFamily="2" charset="2"/>
              <a:buChar char="v"/>
            </a:pPr>
            <a:r>
              <a:rPr lang="en-US" sz="2400" spc="-5" dirty="0">
                <a:solidFill>
                  <a:schemeClr val="bg1"/>
                </a:solidFill>
                <a:latin typeface="Times New Roman"/>
                <a:cs typeface="Times New Roman"/>
              </a:rPr>
              <a:t>A new Financial Portal will replace the Webtool</a:t>
            </a:r>
          </a:p>
          <a:p>
            <a:pPr marL="298450" indent="-285750">
              <a:spcBef>
                <a:spcPts val="595"/>
              </a:spcBef>
              <a:buFont typeface="Wingdings" panose="05000000000000000000" pitchFamily="2" charset="2"/>
              <a:buChar char="v"/>
            </a:pPr>
            <a:r>
              <a:rPr lang="en-US" sz="2400" spc="-5" dirty="0">
                <a:solidFill>
                  <a:schemeClr val="bg1"/>
                </a:solidFill>
                <a:latin typeface="Times New Roman"/>
                <a:cs typeface="Times New Roman"/>
              </a:rPr>
              <a:t>Quarterly Progress Report (QPR) will incorporate Schedule B information</a:t>
            </a:r>
          </a:p>
          <a:p>
            <a:pPr marL="298450" indent="-285750">
              <a:lnSpc>
                <a:spcPct val="100000"/>
              </a:lnSpc>
              <a:spcBef>
                <a:spcPts val="595"/>
              </a:spcBef>
              <a:buFont typeface="Wingdings" panose="05000000000000000000" pitchFamily="2" charset="2"/>
              <a:buChar char="v"/>
            </a:pPr>
            <a:r>
              <a:rPr lang="en-US" sz="2400" spc="-5" dirty="0">
                <a:solidFill>
                  <a:schemeClr val="bg1"/>
                </a:solidFill>
                <a:latin typeface="Times New Roman"/>
                <a:cs typeface="Times New Roman"/>
              </a:rPr>
              <a:t>PEMA will set-up instruction sessions in early 2023 to train on the transition</a:t>
            </a:r>
          </a:p>
          <a:p>
            <a:pPr marL="469900">
              <a:lnSpc>
                <a:spcPct val="100000"/>
              </a:lnSpc>
              <a:spcBef>
                <a:spcPts val="440"/>
              </a:spcBef>
            </a:pPr>
            <a:endParaRPr lang="en-US" sz="1800" dirty="0">
              <a:solidFill>
                <a:schemeClr val="bg1"/>
              </a:solidFill>
              <a:highlight>
                <a:srgbClr val="FFFF00"/>
              </a:highlight>
              <a:latin typeface="Times New Roman"/>
              <a:cs typeface="Times New Roman"/>
            </a:endParaRPr>
          </a:p>
        </p:txBody>
      </p:sp>
      <p:sp>
        <p:nvSpPr>
          <p:cNvPr id="12" name="Rectangle 5">
            <a:extLst>
              <a:ext uri="{FF2B5EF4-FFF2-40B4-BE49-F238E27FC236}">
                <a16:creationId xmlns:a16="http://schemas.microsoft.com/office/drawing/2014/main" id="{48957D84-02C1-495A-BAD5-5DD0E19C185B}"/>
              </a:ext>
            </a:extLst>
          </p:cNvPr>
          <p:cNvSpPr>
            <a:spLocks noChangeArrowheads="1"/>
          </p:cNvSpPr>
          <p:nvPr/>
        </p:nvSpPr>
        <p:spPr bwMode="auto">
          <a:xfrm>
            <a:off x="120323" y="3536005"/>
            <a:ext cx="90236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41128A1D-48A0-42C7-8143-B39240A570C4}"/>
              </a:ext>
            </a:extLst>
          </p:cNvPr>
          <p:cNvSpPr txBox="1"/>
          <p:nvPr/>
        </p:nvSpPr>
        <p:spPr>
          <a:xfrm>
            <a:off x="120323" y="381000"/>
            <a:ext cx="8871277"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New Financial Reporting System</a:t>
            </a:r>
            <a:endParaRPr lang="en-US" sz="2800" b="1" dirty="0">
              <a:solidFill>
                <a:schemeClr val="bg1"/>
              </a:solidFill>
            </a:endParaRPr>
          </a:p>
        </p:txBody>
      </p:sp>
      <p:sp>
        <p:nvSpPr>
          <p:cNvPr id="5" name="TextBox 4">
            <a:extLst>
              <a:ext uri="{FF2B5EF4-FFF2-40B4-BE49-F238E27FC236}">
                <a16:creationId xmlns:a16="http://schemas.microsoft.com/office/drawing/2014/main" id="{EF9149CC-6CBC-489D-90C5-BA4B681242CF}"/>
              </a:ext>
            </a:extLst>
          </p:cNvPr>
          <p:cNvSpPr txBox="1"/>
          <p:nvPr/>
        </p:nvSpPr>
        <p:spPr>
          <a:xfrm>
            <a:off x="464884" y="3330476"/>
            <a:ext cx="8320177" cy="2308324"/>
          </a:xfrm>
          <a:prstGeom prst="rect">
            <a:avLst/>
          </a:prstGeom>
          <a:solidFill>
            <a:srgbClr val="CC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a:latin typeface="Times New Roman"/>
                <a:cs typeface="Times New Roman"/>
              </a:rPr>
              <a:t>Training on </a:t>
            </a:r>
          </a:p>
          <a:p>
            <a:pPr algn="ctr"/>
            <a:r>
              <a:rPr lang="en-US" sz="3600" dirty="0">
                <a:latin typeface="Times New Roman"/>
                <a:cs typeface="Times New Roman"/>
              </a:rPr>
              <a:t>Financial Portal </a:t>
            </a:r>
          </a:p>
          <a:p>
            <a:pPr algn="ctr"/>
            <a:r>
              <a:rPr lang="en-US" sz="3600" dirty="0">
                <a:latin typeface="Times New Roman"/>
                <a:cs typeface="Times New Roman"/>
              </a:rPr>
              <a:t>will be announced </a:t>
            </a:r>
          </a:p>
          <a:p>
            <a:pPr algn="ctr"/>
            <a:r>
              <a:rPr lang="en-US" sz="3600" dirty="0">
                <a:latin typeface="Times New Roman"/>
                <a:cs typeface="Times New Roman"/>
              </a:rPr>
              <a:t>in early 2023</a:t>
            </a:r>
            <a:endParaRPr lang="en-US" sz="36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44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randombar(horizontal)">
                                      <p:cBhvr>
                                        <p:cTn id="7" dur="500"/>
                                        <p:tgtEl>
                                          <p:spTgt spid="1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0" dur="500"/>
                                        <p:tgtEl>
                                          <p:spTgt spid="1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13" dur="500"/>
                                        <p:tgtEl>
                                          <p:spTgt spid="14">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randombar(horizontal)">
                                      <p:cBhvr>
                                        <p:cTn id="16" dur="500"/>
                                        <p:tgtEl>
                                          <p:spTgt spid="14">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randombar(horizontal)">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935258" y="1464509"/>
            <a:ext cx="7129024" cy="1589538"/>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nSpc>
                <a:spcPct val="100000"/>
              </a:lnSpc>
              <a:spcBef>
                <a:spcPts val="595"/>
              </a:spcBef>
            </a:pPr>
            <a:r>
              <a:rPr lang="en-US" sz="1600" b="1" u="sng" dirty="0">
                <a:solidFill>
                  <a:schemeClr val="bg1">
                    <a:lumMod val="95000"/>
                  </a:schemeClr>
                </a:solidFill>
                <a:latin typeface="Times New Roman"/>
                <a:cs typeface="Times New Roman"/>
              </a:rPr>
              <a:t>Coming July 2023</a:t>
            </a:r>
            <a:endParaRPr lang="en-US" sz="1600" spc="-5" dirty="0">
              <a:solidFill>
                <a:schemeClr val="bg1">
                  <a:lumMod val="95000"/>
                </a:schemeClr>
              </a:solidFill>
              <a:latin typeface="Times New Roman"/>
              <a:cs typeface="Times New Roman"/>
            </a:endParaRPr>
          </a:p>
          <a:p>
            <a:pPr marL="298450" indent="-285750">
              <a:lnSpc>
                <a:spcPct val="100000"/>
              </a:lnSpc>
              <a:spcBef>
                <a:spcPts val="595"/>
              </a:spcBef>
              <a:buFont typeface="Wingdings" panose="05000000000000000000" pitchFamily="2" charset="2"/>
              <a:buChar char="v"/>
            </a:pPr>
            <a:r>
              <a:rPr lang="en-US" sz="1600" spc="-5" dirty="0">
                <a:solidFill>
                  <a:schemeClr val="bg1">
                    <a:lumMod val="95000"/>
                  </a:schemeClr>
                </a:solidFill>
                <a:latin typeface="Times New Roman"/>
                <a:cs typeface="Times New Roman"/>
              </a:rPr>
              <a:t>A new Financial Portal will replace the Webtool</a:t>
            </a:r>
          </a:p>
          <a:p>
            <a:pPr marL="298450" indent="-285750">
              <a:lnSpc>
                <a:spcPct val="100000"/>
              </a:lnSpc>
              <a:spcBef>
                <a:spcPts val="595"/>
              </a:spcBef>
              <a:buFont typeface="Wingdings" panose="05000000000000000000" pitchFamily="2" charset="2"/>
              <a:buChar char="v"/>
            </a:pPr>
            <a:r>
              <a:rPr lang="en-US" sz="1600" spc="-5" dirty="0">
                <a:solidFill>
                  <a:schemeClr val="bg1">
                    <a:lumMod val="95000"/>
                  </a:schemeClr>
                </a:solidFill>
                <a:latin typeface="Times New Roman"/>
                <a:cs typeface="Times New Roman"/>
              </a:rPr>
              <a:t>PEMA will set-up instruction sessions in early 2023 to train on the transition</a:t>
            </a:r>
          </a:p>
          <a:p>
            <a:pPr marL="298450" indent="-285750">
              <a:lnSpc>
                <a:spcPct val="100000"/>
              </a:lnSpc>
              <a:spcBef>
                <a:spcPts val="595"/>
              </a:spcBef>
              <a:buFont typeface="Wingdings" panose="05000000000000000000" pitchFamily="2" charset="2"/>
              <a:buChar char="v"/>
            </a:pPr>
            <a:r>
              <a:rPr lang="en-US" sz="1600" spc="-5" dirty="0">
                <a:solidFill>
                  <a:schemeClr val="bg1">
                    <a:lumMod val="95000"/>
                  </a:schemeClr>
                </a:solidFill>
                <a:latin typeface="Times New Roman"/>
                <a:cs typeface="Times New Roman"/>
              </a:rPr>
              <a:t>Quarterly Progress Report (QRP) will incorporate Schedule B information</a:t>
            </a:r>
          </a:p>
          <a:p>
            <a:pPr marL="469900">
              <a:lnSpc>
                <a:spcPct val="100000"/>
              </a:lnSpc>
              <a:spcBef>
                <a:spcPts val="440"/>
              </a:spcBef>
            </a:pPr>
            <a:endParaRPr lang="en-US" sz="1600" dirty="0">
              <a:solidFill>
                <a:schemeClr val="bg1">
                  <a:lumMod val="95000"/>
                </a:schemeClr>
              </a:solidFill>
              <a:highlight>
                <a:srgbClr val="FFFF00"/>
              </a:highlight>
              <a:latin typeface="Times New Roman"/>
              <a:cs typeface="Times New Roman"/>
            </a:endParaRPr>
          </a:p>
        </p:txBody>
      </p:sp>
      <p:graphicFrame>
        <p:nvGraphicFramePr>
          <p:cNvPr id="11" name="Table 10">
            <a:extLst>
              <a:ext uri="{FF2B5EF4-FFF2-40B4-BE49-F238E27FC236}">
                <a16:creationId xmlns:a16="http://schemas.microsoft.com/office/drawing/2014/main" id="{C8A43356-D658-4C3A-9A77-AB7A101A873D}"/>
              </a:ext>
            </a:extLst>
          </p:cNvPr>
          <p:cNvGraphicFramePr>
            <a:graphicFrameLocks noGrp="1"/>
          </p:cNvGraphicFramePr>
          <p:nvPr>
            <p:extLst>
              <p:ext uri="{D42A27DB-BD31-4B8C-83A1-F6EECF244321}">
                <p14:modId xmlns:p14="http://schemas.microsoft.com/office/powerpoint/2010/main" val="371047524"/>
              </p:ext>
            </p:extLst>
          </p:nvPr>
        </p:nvGraphicFramePr>
        <p:xfrm>
          <a:off x="120323" y="3282647"/>
          <a:ext cx="8743370" cy="2940647"/>
        </p:xfrm>
        <a:graphic>
          <a:graphicData uri="http://schemas.openxmlformats.org/drawingml/2006/table">
            <a:tbl>
              <a:tblPr firstRow="1" firstCol="1" bandRow="1">
                <a:effectLst/>
                <a:tableStyleId>{5C22544A-7EE6-4342-B048-85BDC9FD1C3A}</a:tableStyleId>
              </a:tblPr>
              <a:tblGrid>
                <a:gridCol w="7439746">
                  <a:extLst>
                    <a:ext uri="{9D8B030D-6E8A-4147-A177-3AD203B41FA5}">
                      <a16:colId xmlns:a16="http://schemas.microsoft.com/office/drawing/2014/main" val="1359556793"/>
                    </a:ext>
                  </a:extLst>
                </a:gridCol>
                <a:gridCol w="673477">
                  <a:extLst>
                    <a:ext uri="{9D8B030D-6E8A-4147-A177-3AD203B41FA5}">
                      <a16:colId xmlns:a16="http://schemas.microsoft.com/office/drawing/2014/main" val="1250219408"/>
                    </a:ext>
                  </a:extLst>
                </a:gridCol>
                <a:gridCol w="630147">
                  <a:extLst>
                    <a:ext uri="{9D8B030D-6E8A-4147-A177-3AD203B41FA5}">
                      <a16:colId xmlns:a16="http://schemas.microsoft.com/office/drawing/2014/main" val="2290873132"/>
                    </a:ext>
                  </a:extLst>
                </a:gridCol>
              </a:tblGrid>
              <a:tr h="615653">
                <a:tc rowSpan="3">
                  <a:txBody>
                    <a:bodyPr/>
                    <a:lstStyle/>
                    <a:p>
                      <a:pPr marL="342900" marR="0" lvl="0" indent="-342900" algn="just">
                        <a:lnSpc>
                          <a:spcPct val="107000"/>
                        </a:lnSpc>
                        <a:spcBef>
                          <a:spcPts val="0"/>
                        </a:spcBef>
                        <a:spcAft>
                          <a:spcPts val="0"/>
                        </a:spcAft>
                        <a:buFont typeface="+mj-lt"/>
                        <a:buAutoNum type="arabicPeriod"/>
                      </a:pPr>
                      <a:r>
                        <a:rPr lang="en-US" sz="1400" b="0" dirty="0">
                          <a:effectLst/>
                          <a:latin typeface="Times New Roman" panose="02020603050405020304" pitchFamily="18" charset="0"/>
                          <a:cs typeface="Times New Roman" panose="02020603050405020304" pitchFamily="18" charset="0"/>
                        </a:rPr>
                        <a:t>15% Funds – Quarterly Progress Report (QPR) Requirement:  For counties that have an open grant project, a QPR must be submitted by the county each quarter until the project is closed.  If a county has an open statewide interconnectivity project, the QPR will serve many important functions and will be the only method to perform:</a:t>
                      </a:r>
                    </a:p>
                    <a:p>
                      <a:pPr marL="742950" marR="0" lvl="1" indent="-285750" algn="just">
                        <a:lnSpc>
                          <a:spcPct val="107000"/>
                        </a:lnSpc>
                        <a:spcBef>
                          <a:spcPts val="0"/>
                        </a:spcBef>
                        <a:spcAft>
                          <a:spcPts val="0"/>
                        </a:spcAft>
                        <a:buSzPts val="1000"/>
                        <a:buFont typeface="Segoe UI" panose="020B0502040204020203" pitchFamily="34" charset="0"/>
                        <a:buChar char="–"/>
                      </a:pPr>
                      <a:r>
                        <a:rPr lang="en-US" sz="1400" b="0" dirty="0">
                          <a:effectLst/>
                          <a:latin typeface="Times New Roman" panose="02020603050405020304" pitchFamily="18" charset="0"/>
                          <a:cs typeface="Times New Roman" panose="02020603050405020304" pitchFamily="18" charset="0"/>
                        </a:rPr>
                        <a:t>Reporting project progress</a:t>
                      </a:r>
                    </a:p>
                    <a:p>
                      <a:pPr marL="742950" marR="0" lvl="1" indent="-285750" algn="just">
                        <a:lnSpc>
                          <a:spcPct val="107000"/>
                        </a:lnSpc>
                        <a:spcBef>
                          <a:spcPts val="0"/>
                        </a:spcBef>
                        <a:spcAft>
                          <a:spcPts val="0"/>
                        </a:spcAft>
                        <a:buSzPts val="1000"/>
                        <a:buFont typeface="Segoe UI" panose="020B0502040204020203" pitchFamily="34" charset="0"/>
                        <a:buChar char="–"/>
                      </a:pPr>
                      <a:r>
                        <a:rPr lang="en-US" sz="1400" b="0" dirty="0">
                          <a:effectLst/>
                          <a:latin typeface="Times New Roman" panose="02020603050405020304" pitchFamily="18" charset="0"/>
                          <a:cs typeface="Times New Roman" panose="02020603050405020304" pitchFamily="18" charset="0"/>
                        </a:rPr>
                        <a:t>Requesting milestone payments</a:t>
                      </a:r>
                    </a:p>
                    <a:p>
                      <a:pPr marL="742950" marR="0" lvl="1" indent="-285750" algn="just">
                        <a:lnSpc>
                          <a:spcPct val="107000"/>
                        </a:lnSpc>
                        <a:spcBef>
                          <a:spcPts val="0"/>
                        </a:spcBef>
                        <a:spcAft>
                          <a:spcPts val="0"/>
                        </a:spcAft>
                        <a:buSzPts val="1000"/>
                        <a:buFont typeface="Segoe UI" panose="020B0502040204020203" pitchFamily="34" charset="0"/>
                        <a:buChar char="–"/>
                      </a:pPr>
                      <a:r>
                        <a:rPr lang="en-US" sz="1400" b="0" dirty="0">
                          <a:effectLst/>
                          <a:latin typeface="Times New Roman" panose="02020603050405020304" pitchFamily="18" charset="0"/>
                          <a:cs typeface="Times New Roman" panose="02020603050405020304" pitchFamily="18" charset="0"/>
                        </a:rPr>
                        <a:t>Reporting grant expenses </a:t>
                      </a:r>
                    </a:p>
                    <a:p>
                      <a:pPr marL="742950" marR="0" lvl="1" indent="-285750" algn="just">
                        <a:lnSpc>
                          <a:spcPct val="107000"/>
                        </a:lnSpc>
                        <a:spcBef>
                          <a:spcPts val="0"/>
                        </a:spcBef>
                        <a:spcAft>
                          <a:spcPts val="0"/>
                        </a:spcAft>
                        <a:buSzPts val="1000"/>
                        <a:buFont typeface="Segoe UI" panose="020B0502040204020203" pitchFamily="34" charset="0"/>
                        <a:buChar char="–"/>
                      </a:pPr>
                      <a:r>
                        <a:rPr lang="en-US" sz="1400" b="0" dirty="0">
                          <a:effectLst/>
                          <a:latin typeface="Times New Roman" panose="02020603050405020304" pitchFamily="18" charset="0"/>
                          <a:cs typeface="Times New Roman" panose="02020603050405020304" pitchFamily="18" charset="0"/>
                        </a:rPr>
                        <a:t>Closing out a project</a:t>
                      </a:r>
                    </a:p>
                    <a:p>
                      <a:pPr marL="0" marR="0" algn="just">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p>
                    <a:p>
                      <a:pPr marL="0" marR="0" algn="just">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Note: PSAPs will only be able to report project expenditures or request payments on a quarterly basis by using the QPR.  Project progress reported on the QPR will assist with evaluating payment requests.</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60" marR="66660" marT="26541" marB="26541" anchor="ctr"/>
                </a:tc>
                <a:tc gridSpan="2">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Requirement of</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60" marR="66660" marT="26541" marB="26541" anchor="ctr"/>
                </a:tc>
                <a:tc hMerge="1">
                  <a:txBody>
                    <a:bodyPr/>
                    <a:lstStyle/>
                    <a:p>
                      <a:endParaRPr lang="en-US"/>
                    </a:p>
                  </a:txBody>
                  <a:tcPr/>
                </a:tc>
                <a:extLst>
                  <a:ext uri="{0D108BD9-81ED-4DB2-BD59-A6C34878D82A}">
                    <a16:rowId xmlns:a16="http://schemas.microsoft.com/office/drawing/2014/main" val="1466207763"/>
                  </a:ext>
                </a:extLst>
              </a:tr>
              <a:tr h="1982763">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83%</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Fund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60" marR="66660" marT="26541" marB="26541" anchor="ct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15%</a:t>
                      </a:r>
                    </a:p>
                    <a:p>
                      <a:pPr marL="0" marR="0" algn="ctr">
                        <a:lnSpc>
                          <a:spcPct val="107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Fund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60" marR="66660" marT="26541" marB="26541" anchor="ctr"/>
                </a:tc>
                <a:extLst>
                  <a:ext uri="{0D108BD9-81ED-4DB2-BD59-A6C34878D82A}">
                    <a16:rowId xmlns:a16="http://schemas.microsoft.com/office/drawing/2014/main" val="3332416162"/>
                  </a:ext>
                </a:extLst>
              </a:tr>
              <a:tr h="342231">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a:t>
                      </a:r>
                    </a:p>
                  </a:txBody>
                  <a:tcPr marL="66660" marR="66660" marT="26541" marB="26541" anchor="ctr"/>
                </a:tc>
                <a:tc>
                  <a:txBody>
                    <a:bodyPr/>
                    <a:lstStyle/>
                    <a:p>
                      <a:pPr marL="0" marR="0" algn="ctr">
                        <a:lnSpc>
                          <a:spcPct val="107000"/>
                        </a:lnSpc>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60" marR="66660" marT="26541" marB="26541" anchor="ctr"/>
                </a:tc>
                <a:extLst>
                  <a:ext uri="{0D108BD9-81ED-4DB2-BD59-A6C34878D82A}">
                    <a16:rowId xmlns:a16="http://schemas.microsoft.com/office/drawing/2014/main" val="3602249144"/>
                  </a:ext>
                </a:extLst>
              </a:tr>
            </a:tbl>
          </a:graphicData>
        </a:graphic>
      </p:graphicFrame>
      <p:pic>
        <p:nvPicPr>
          <p:cNvPr id="13" name="Graphic 224" descr="Badge Cross with solid fill">
            <a:extLst>
              <a:ext uri="{FF2B5EF4-FFF2-40B4-BE49-F238E27FC236}">
                <a16:creationId xmlns:a16="http://schemas.microsoft.com/office/drawing/2014/main" id="{9E726504-B85F-4DD1-B245-4D26B9F0E4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400" y="3993205"/>
            <a:ext cx="271024" cy="274638"/>
          </a:xfrm>
          <a:prstGeom prst="rect">
            <a:avLst/>
          </a:prstGeom>
        </p:spPr>
      </p:pic>
      <p:pic>
        <p:nvPicPr>
          <p:cNvPr id="15" name="Graphic 225" descr="Badge Tick1 with solid fill">
            <a:extLst>
              <a:ext uri="{FF2B5EF4-FFF2-40B4-BE49-F238E27FC236}">
                <a16:creationId xmlns:a16="http://schemas.microsoft.com/office/drawing/2014/main" id="{D142AD13-924E-448B-8BBF-41022E165E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8200" y="3993205"/>
            <a:ext cx="271024" cy="274638"/>
          </a:xfrm>
          <a:prstGeom prst="rect">
            <a:avLst/>
          </a:prstGeom>
        </p:spPr>
      </p:pic>
      <p:sp>
        <p:nvSpPr>
          <p:cNvPr id="12" name="Rectangle 5">
            <a:extLst>
              <a:ext uri="{FF2B5EF4-FFF2-40B4-BE49-F238E27FC236}">
                <a16:creationId xmlns:a16="http://schemas.microsoft.com/office/drawing/2014/main" id="{48957D84-02C1-495A-BAD5-5DD0E19C185B}"/>
              </a:ext>
            </a:extLst>
          </p:cNvPr>
          <p:cNvSpPr>
            <a:spLocks noChangeArrowheads="1"/>
          </p:cNvSpPr>
          <p:nvPr/>
        </p:nvSpPr>
        <p:spPr bwMode="auto">
          <a:xfrm>
            <a:off x="120323" y="3536005"/>
            <a:ext cx="902367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9D2134D1-4615-4A07-AEF8-9E84E973A0B9}"/>
              </a:ext>
            </a:extLst>
          </p:cNvPr>
          <p:cNvSpPr txBox="1"/>
          <p:nvPr/>
        </p:nvSpPr>
        <p:spPr>
          <a:xfrm>
            <a:off x="150939" y="3810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Quarterly Progress Report (QPR)</a:t>
            </a:r>
            <a:endParaRPr lang="en-US" sz="2800" b="1" dirty="0">
              <a:solidFill>
                <a:schemeClr val="bg1"/>
              </a:solidFill>
            </a:endParaRPr>
          </a:p>
        </p:txBody>
      </p:sp>
    </p:spTree>
    <p:extLst>
      <p:ext uri="{BB962C8B-B14F-4D97-AF65-F5344CB8AC3E}">
        <p14:creationId xmlns:p14="http://schemas.microsoft.com/office/powerpoint/2010/main" val="412507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DD27-9588-4CA6-994F-D8A8793DEDA0}"/>
              </a:ext>
            </a:extLst>
          </p:cNvPr>
          <p:cNvSpPr>
            <a:spLocks noGrp="1"/>
          </p:cNvSpPr>
          <p:nvPr>
            <p:ph type="ctrTitle"/>
          </p:nvPr>
        </p:nvSpPr>
        <p:spPr>
          <a:xfrm>
            <a:off x="710558" y="1884962"/>
            <a:ext cx="7811960" cy="1231106"/>
          </a:xfr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txBody>
          <a:bodyPr/>
          <a:lstStyle/>
          <a:p>
            <a:pPr algn="ctr"/>
            <a:r>
              <a:rPr lang="en-US" sz="2000" b="1" dirty="0">
                <a:solidFill>
                  <a:schemeClr val="bg1">
                    <a:lumMod val="65000"/>
                  </a:schemeClr>
                </a:solidFill>
                <a:latin typeface="Times New Roman"/>
                <a:cs typeface="Times New Roman"/>
              </a:rPr>
              <a:t>ALL EXPENSES FOR CY 2022, </a:t>
            </a:r>
            <a:br>
              <a:rPr lang="en-US" sz="2000" b="1" dirty="0">
                <a:solidFill>
                  <a:schemeClr val="bg1">
                    <a:lumMod val="65000"/>
                  </a:schemeClr>
                </a:solidFill>
                <a:latin typeface="Times New Roman"/>
                <a:cs typeface="Times New Roman"/>
              </a:rPr>
            </a:br>
            <a:r>
              <a:rPr lang="en-US" sz="2000" b="1" dirty="0">
                <a:solidFill>
                  <a:schemeClr val="bg1">
                    <a:lumMod val="65000"/>
                  </a:schemeClr>
                </a:solidFill>
                <a:latin typeface="Times New Roman"/>
                <a:cs typeface="Times New Roman"/>
              </a:rPr>
              <a:t>INCLUDING THE LAST MILESTONE, </a:t>
            </a:r>
            <a:br>
              <a:rPr lang="en-US" sz="2000" b="1" dirty="0">
                <a:solidFill>
                  <a:schemeClr val="bg1">
                    <a:lumMod val="65000"/>
                  </a:schemeClr>
                </a:solidFill>
                <a:latin typeface="Times New Roman"/>
                <a:cs typeface="Times New Roman"/>
              </a:rPr>
            </a:br>
            <a:r>
              <a:rPr lang="en-US" sz="2000" b="1" dirty="0">
                <a:solidFill>
                  <a:schemeClr val="bg1">
                    <a:lumMod val="65000"/>
                  </a:schemeClr>
                </a:solidFill>
                <a:latin typeface="Times New Roman"/>
                <a:cs typeface="Times New Roman"/>
              </a:rPr>
              <a:t>MUST BE RECORDED AND PAYMENTS REQUESTED </a:t>
            </a:r>
            <a:br>
              <a:rPr lang="en-US" sz="2000" b="1" dirty="0">
                <a:solidFill>
                  <a:schemeClr val="bg1">
                    <a:lumMod val="65000"/>
                  </a:schemeClr>
                </a:solidFill>
                <a:latin typeface="Times New Roman"/>
                <a:cs typeface="Times New Roman"/>
              </a:rPr>
            </a:br>
            <a:r>
              <a:rPr lang="en-US" sz="2000" b="1" dirty="0">
                <a:solidFill>
                  <a:schemeClr val="bg1">
                    <a:lumMod val="65000"/>
                  </a:schemeClr>
                </a:solidFill>
                <a:latin typeface="Times New Roman"/>
                <a:cs typeface="Times New Roman"/>
              </a:rPr>
              <a:t>IN CY 2022</a:t>
            </a:r>
            <a:endParaRPr lang="en-US" sz="2000" dirty="0">
              <a:solidFill>
                <a:schemeClr val="bg1">
                  <a:lumMod val="65000"/>
                </a:schemeClr>
              </a:solidFill>
            </a:endParaRPr>
          </a:p>
        </p:txBody>
      </p:sp>
      <p:sp>
        <p:nvSpPr>
          <p:cNvPr id="6" name="Title 1">
            <a:extLst>
              <a:ext uri="{FF2B5EF4-FFF2-40B4-BE49-F238E27FC236}">
                <a16:creationId xmlns:a16="http://schemas.microsoft.com/office/drawing/2014/main" id="{452652E6-A64E-4629-8DD6-1016BB136FD8}"/>
              </a:ext>
            </a:extLst>
          </p:cNvPr>
          <p:cNvSpPr txBox="1">
            <a:spLocks/>
          </p:cNvSpPr>
          <p:nvPr/>
        </p:nvSpPr>
        <p:spPr>
          <a:xfrm>
            <a:off x="1219200" y="2837673"/>
            <a:ext cx="6800120" cy="1846659"/>
          </a:xfrm>
          <a:prstGeom prst="rect">
            <a:avLst/>
          </a:prstGeom>
          <a:solidFill>
            <a:schemeClr val="bg2">
              <a:lumMod val="75000"/>
            </a:schemeClr>
          </a:solidFill>
          <a:ln>
            <a:noFill/>
          </a:ln>
          <a:effectLst/>
          <a:scene3d>
            <a:camera prst="orthographicFront">
              <a:rot lat="0" lon="0" rev="0"/>
            </a:camera>
            <a:lightRig rig="contrasting" dir="t">
              <a:rot lat="0" lon="0" rev="7800000"/>
            </a:lightRig>
          </a:scene3d>
          <a:sp3d>
            <a:bevelT w="139700" h="139700"/>
          </a:sp3d>
        </p:spPr>
        <p:txBody>
          <a:bodyPr wrap="square" lIns="0" tIns="0" rIns="0" bIns="0">
            <a:spAutoFit/>
          </a:bodyPr>
          <a:lstStyle>
            <a:lvl1pPr>
              <a:defRPr sz="3200" b="1" i="0">
                <a:solidFill>
                  <a:schemeClr val="bg1"/>
                </a:solidFill>
                <a:latin typeface="Verdana"/>
                <a:ea typeface="+mj-ea"/>
                <a:cs typeface="Verdana"/>
              </a:defRPr>
            </a:lvl1pPr>
          </a:lstStyle>
          <a:p>
            <a:pPr algn="ctr"/>
            <a:r>
              <a:rPr lang="en-US" sz="2400" kern="0" dirty="0">
                <a:solidFill>
                  <a:srgbClr val="FF0000"/>
                </a:solidFill>
                <a:latin typeface="Times New Roman"/>
                <a:cs typeface="Times New Roman"/>
              </a:rPr>
              <a:t>ALL EXPENSES FOR CY 2022, </a:t>
            </a:r>
            <a:br>
              <a:rPr lang="en-US" sz="2400" kern="0" dirty="0">
                <a:solidFill>
                  <a:srgbClr val="FF0000"/>
                </a:solidFill>
                <a:latin typeface="Times New Roman"/>
                <a:cs typeface="Times New Roman"/>
              </a:rPr>
            </a:br>
            <a:r>
              <a:rPr lang="en-US" sz="2400" kern="0" dirty="0">
                <a:solidFill>
                  <a:srgbClr val="FF0000"/>
                </a:solidFill>
                <a:latin typeface="Times New Roman"/>
                <a:cs typeface="Times New Roman"/>
              </a:rPr>
              <a:t>INCLUDING THE LAST MILESTONE, </a:t>
            </a:r>
            <a:br>
              <a:rPr lang="en-US" sz="2400" kern="0" dirty="0">
                <a:solidFill>
                  <a:srgbClr val="FF0000"/>
                </a:solidFill>
                <a:latin typeface="Times New Roman"/>
                <a:cs typeface="Times New Roman"/>
              </a:rPr>
            </a:br>
            <a:r>
              <a:rPr lang="en-US" sz="2400" kern="0" dirty="0">
                <a:solidFill>
                  <a:srgbClr val="FF0000"/>
                </a:solidFill>
                <a:latin typeface="Times New Roman"/>
                <a:cs typeface="Times New Roman"/>
              </a:rPr>
              <a:t>MUST BE RECORDED AND PAYMENTS REQUESTED </a:t>
            </a:r>
            <a:br>
              <a:rPr lang="en-US" sz="2400" kern="0" dirty="0">
                <a:solidFill>
                  <a:srgbClr val="FF0000"/>
                </a:solidFill>
                <a:latin typeface="Times New Roman"/>
                <a:cs typeface="Times New Roman"/>
              </a:rPr>
            </a:br>
            <a:r>
              <a:rPr lang="en-US" sz="2400" kern="0" dirty="0">
                <a:solidFill>
                  <a:srgbClr val="FF0000"/>
                </a:solidFill>
                <a:latin typeface="Times New Roman"/>
                <a:cs typeface="Times New Roman"/>
              </a:rPr>
              <a:t>IN CY 2022</a:t>
            </a:r>
            <a:endParaRPr lang="en-US" sz="2400" kern="0" dirty="0"/>
          </a:p>
        </p:txBody>
      </p:sp>
      <p:sp>
        <p:nvSpPr>
          <p:cNvPr id="5" name="Subtitle 2">
            <a:extLst>
              <a:ext uri="{FF2B5EF4-FFF2-40B4-BE49-F238E27FC236}">
                <a16:creationId xmlns:a16="http://schemas.microsoft.com/office/drawing/2014/main" id="{74023F60-0540-4046-992B-07981A0734D4}"/>
              </a:ext>
            </a:extLst>
          </p:cNvPr>
          <p:cNvSpPr txBox="1">
            <a:spLocks/>
          </p:cNvSpPr>
          <p:nvPr/>
        </p:nvSpPr>
        <p:spPr>
          <a:xfrm>
            <a:off x="713279" y="3653717"/>
            <a:ext cx="7811961" cy="2308324"/>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spAutoFit/>
          </a:bodyPr>
          <a:lstStyle>
            <a:lvl1pPr marL="0">
              <a:defRPr sz="2000" b="1" i="0">
                <a:solidFill>
                  <a:schemeClr val="tx1"/>
                </a:solidFill>
                <a:latin typeface="Times New Roman"/>
                <a:ea typeface="+mn-ea"/>
                <a:cs typeface="Times New Roman"/>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55600" indent="-342900" algn="l">
              <a:spcBef>
                <a:spcPts val="595"/>
              </a:spcBef>
              <a:buFont typeface="Wingdings" panose="05000000000000000000" pitchFamily="2" charset="2"/>
              <a:buChar char="v"/>
            </a:pPr>
            <a:r>
              <a:rPr lang="en-US" b="0" kern="0" spc="-5" dirty="0"/>
              <a:t>Step </a:t>
            </a:r>
            <a:r>
              <a:rPr lang="en-US" b="0" kern="0" dirty="0"/>
              <a:t>1: Ensure all project </a:t>
            </a:r>
            <a:r>
              <a:rPr lang="en-US" b="0" kern="0" spc="-5" dirty="0"/>
              <a:t>costs </a:t>
            </a:r>
            <a:r>
              <a:rPr lang="en-US" b="0" kern="0" dirty="0"/>
              <a:t>incurred in 2022 are reported on Schedule</a:t>
            </a:r>
            <a:r>
              <a:rPr lang="en-US" b="0" kern="0" spc="-80" dirty="0"/>
              <a:t> </a:t>
            </a:r>
            <a:r>
              <a:rPr lang="en-US" b="0" kern="0" dirty="0"/>
              <a:t>B.</a:t>
            </a:r>
          </a:p>
          <a:p>
            <a:pPr marL="355600" indent="-342900" algn="l">
              <a:spcBef>
                <a:spcPts val="595"/>
              </a:spcBef>
              <a:buFont typeface="Wingdings" panose="05000000000000000000" pitchFamily="2" charset="2"/>
              <a:buChar char="v"/>
            </a:pPr>
            <a:r>
              <a:rPr lang="en-US" b="0" kern="0" spc="-5" dirty="0"/>
              <a:t>Step </a:t>
            </a:r>
            <a:r>
              <a:rPr lang="en-US" b="0" kern="0" dirty="0"/>
              <a:t>2: If unearned revenue, </a:t>
            </a:r>
            <a:r>
              <a:rPr lang="en-US" b="0" kern="0" spc="-5" dirty="0"/>
              <a:t>PEMA/County adjust </a:t>
            </a:r>
            <a:r>
              <a:rPr lang="en-US" b="0" kern="0" dirty="0"/>
              <a:t>revenue to </a:t>
            </a:r>
            <a:r>
              <a:rPr lang="en-US" b="0" kern="0" spc="-5" dirty="0"/>
              <a:t>match</a:t>
            </a:r>
            <a:r>
              <a:rPr lang="en-US" b="0" kern="0" spc="55" dirty="0"/>
              <a:t> </a:t>
            </a:r>
            <a:r>
              <a:rPr lang="en-US" b="0" kern="0" spc="-5" dirty="0"/>
              <a:t>expenditures.</a:t>
            </a:r>
          </a:p>
          <a:p>
            <a:pPr marL="355600" indent="-342900" algn="l">
              <a:spcBef>
                <a:spcPts val="595"/>
              </a:spcBef>
              <a:buFont typeface="Wingdings" panose="05000000000000000000" pitchFamily="2" charset="2"/>
              <a:buChar char="v"/>
            </a:pPr>
            <a:r>
              <a:rPr lang="en-US" b="0" kern="0" spc="-5" dirty="0"/>
              <a:t>Step </a:t>
            </a:r>
            <a:r>
              <a:rPr lang="en-US" b="0" kern="0" dirty="0"/>
              <a:t>3: Unearned revenue reported </a:t>
            </a:r>
            <a:r>
              <a:rPr lang="en-US" b="0" kern="0" spc="-5" dirty="0"/>
              <a:t>as </a:t>
            </a:r>
            <a:r>
              <a:rPr lang="en-US" b="0" kern="0" dirty="0"/>
              <a:t>grant revenue on ensuing </a:t>
            </a:r>
            <a:r>
              <a:rPr lang="en-US" b="0" kern="0" spc="-5" dirty="0"/>
              <a:t>Combined</a:t>
            </a:r>
            <a:r>
              <a:rPr lang="en-US" b="0" kern="0" spc="-75" dirty="0"/>
              <a:t> </a:t>
            </a:r>
            <a:r>
              <a:rPr lang="en-US" b="0" kern="0" dirty="0"/>
              <a:t>Report.</a:t>
            </a:r>
          </a:p>
          <a:p>
            <a:endParaRPr lang="en-US" b="0" kern="0" dirty="0"/>
          </a:p>
        </p:txBody>
      </p:sp>
      <p:sp>
        <p:nvSpPr>
          <p:cNvPr id="3" name="Subtitle 2">
            <a:extLst>
              <a:ext uri="{FF2B5EF4-FFF2-40B4-BE49-F238E27FC236}">
                <a16:creationId xmlns:a16="http://schemas.microsoft.com/office/drawing/2014/main" id="{EEC7E057-36BB-4D63-BEF3-EEACE8D4452E}"/>
              </a:ext>
            </a:extLst>
          </p:cNvPr>
          <p:cNvSpPr>
            <a:spLocks noGrp="1"/>
          </p:cNvSpPr>
          <p:nvPr>
            <p:ph type="subTitle" idx="4"/>
          </p:nvPr>
        </p:nvSpPr>
        <p:spPr>
          <a:xfrm>
            <a:off x="713279" y="3184456"/>
            <a:ext cx="4838700" cy="369332"/>
          </a:xfrm>
          <a:solidFill>
            <a:schemeClr val="tx2">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a:lstStyle/>
          <a:p>
            <a:pPr marL="12700">
              <a:lnSpc>
                <a:spcPct val="100000"/>
              </a:lnSpc>
              <a:spcBef>
                <a:spcPts val="595"/>
              </a:spcBef>
            </a:pPr>
            <a:r>
              <a:rPr lang="en-US" sz="2400" b="1" dirty="0">
                <a:latin typeface="Times New Roman"/>
                <a:cs typeface="Times New Roman"/>
              </a:rPr>
              <a:t>How to handle </a:t>
            </a:r>
            <a:r>
              <a:rPr lang="en-US" sz="2400" b="1" spc="-5" dirty="0">
                <a:latin typeface="Times New Roman"/>
                <a:cs typeface="Times New Roman"/>
              </a:rPr>
              <a:t>projects </a:t>
            </a:r>
            <a:r>
              <a:rPr lang="en-US" sz="2400" b="1" dirty="0">
                <a:latin typeface="Times New Roman"/>
                <a:cs typeface="Times New Roman"/>
              </a:rPr>
              <a:t>at year</a:t>
            </a:r>
            <a:r>
              <a:rPr lang="en-US" sz="2400" b="1" spc="-165" dirty="0">
                <a:latin typeface="Times New Roman"/>
                <a:cs typeface="Times New Roman"/>
              </a:rPr>
              <a:t> </a:t>
            </a:r>
            <a:r>
              <a:rPr lang="en-US" sz="2400" b="1" dirty="0">
                <a:latin typeface="Times New Roman"/>
                <a:cs typeface="Times New Roman"/>
              </a:rPr>
              <a:t>end:</a:t>
            </a:r>
          </a:p>
        </p:txBody>
      </p:sp>
      <p:sp>
        <p:nvSpPr>
          <p:cNvPr id="7" name="TextBox 6">
            <a:extLst>
              <a:ext uri="{FF2B5EF4-FFF2-40B4-BE49-F238E27FC236}">
                <a16:creationId xmlns:a16="http://schemas.microsoft.com/office/drawing/2014/main" id="{70BBD9D2-5729-42AB-8743-26303E768CA1}"/>
              </a:ext>
            </a:extLst>
          </p:cNvPr>
          <p:cNvSpPr txBox="1"/>
          <p:nvPr/>
        </p:nvSpPr>
        <p:spPr>
          <a:xfrm>
            <a:off x="196938" y="31498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Important Change</a:t>
            </a:r>
            <a:endParaRPr lang="en-US" sz="2800" b="1" dirty="0">
              <a:solidFill>
                <a:schemeClr val="bg1"/>
              </a:solidFill>
            </a:endParaRPr>
          </a:p>
        </p:txBody>
      </p:sp>
    </p:spTree>
    <p:extLst>
      <p:ext uri="{BB962C8B-B14F-4D97-AF65-F5344CB8AC3E}">
        <p14:creationId xmlns:p14="http://schemas.microsoft.com/office/powerpoint/2010/main" val="40264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fade">
                                      <p:cBhvr>
                                        <p:cTn id="22" dur="500"/>
                                        <p:tgtEl>
                                          <p:spTgt spid="5">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uiExpand="1" build="p" animBg="1"/>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22CDD5-AA0D-4AB2-8D04-F8DFFFE5431F}"/>
              </a:ext>
            </a:extLst>
          </p:cNvPr>
          <p:cNvPicPr>
            <a:picLocks noChangeAspect="1"/>
          </p:cNvPicPr>
          <p:nvPr/>
        </p:nvPicPr>
        <p:blipFill>
          <a:blip r:embed="rId2"/>
          <a:stretch>
            <a:fillRect/>
          </a:stretch>
        </p:blipFill>
        <p:spPr>
          <a:xfrm>
            <a:off x="381000" y="4470020"/>
            <a:ext cx="8286750" cy="1409700"/>
          </a:xfrm>
          <a:prstGeom prst="rect">
            <a:avLst/>
          </a:prstGeom>
          <a:ln w="63500">
            <a:solidFill>
              <a:schemeClr val="tx1"/>
            </a:solidFill>
          </a:ln>
        </p:spPr>
      </p:pic>
      <p:sp>
        <p:nvSpPr>
          <p:cNvPr id="11" name="Rectangle 10">
            <a:extLst>
              <a:ext uri="{FF2B5EF4-FFF2-40B4-BE49-F238E27FC236}">
                <a16:creationId xmlns:a16="http://schemas.microsoft.com/office/drawing/2014/main" id="{6558A5EE-446B-4B06-9D71-BC88022C74F4}"/>
              </a:ext>
            </a:extLst>
          </p:cNvPr>
          <p:cNvSpPr/>
          <p:nvPr/>
        </p:nvSpPr>
        <p:spPr>
          <a:xfrm>
            <a:off x="798639" y="1371600"/>
            <a:ext cx="7543800" cy="297180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New Roman" panose="02020603050405020304" pitchFamily="18" charset="0"/>
                <a:cs typeface="Times New Roman" panose="02020603050405020304" pitchFamily="18" charset="0"/>
              </a:rPr>
              <a:t>Milestone Negative Balance</a:t>
            </a:r>
          </a:p>
          <a:p>
            <a:endParaRPr lang="en-US" sz="16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PEMA will communicate with the County on the negative balance in the last month of the 4</a:t>
            </a:r>
            <a:r>
              <a:rPr lang="en-US" sz="2000" baseline="30000" dirty="0">
                <a:solidFill>
                  <a:schemeClr val="tx1"/>
                </a:solidFill>
                <a:latin typeface="Times New Roman" panose="02020603050405020304" pitchFamily="18" charset="0"/>
                <a:cs typeface="Times New Roman" panose="02020603050405020304" pitchFamily="18" charset="0"/>
              </a:rPr>
              <a:t>th</a:t>
            </a:r>
            <a:r>
              <a:rPr lang="en-US" sz="2000" dirty="0">
                <a:solidFill>
                  <a:schemeClr val="tx1"/>
                </a:solidFill>
                <a:latin typeface="Times New Roman" panose="02020603050405020304" pitchFamily="18" charset="0"/>
                <a:cs typeface="Times New Roman" panose="02020603050405020304" pitchFamily="18" charset="0"/>
              </a:rPr>
              <a:t> quarter</a:t>
            </a:r>
          </a:p>
          <a:p>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Partial payment will be disbursed, if no additional expenditures are uploaded in CY2022.</a:t>
            </a:r>
          </a:p>
          <a:p>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This procedure includes the last Milestone of a Project</a:t>
            </a:r>
          </a:p>
          <a:p>
            <a:pPr marL="285750" indent="-285750">
              <a:buFont typeface="Wingdings" panose="05000000000000000000" pitchFamily="2" charset="2"/>
              <a:buChar char="v"/>
            </a:pP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46837ED-E5F6-43F1-9412-9D0DC33504CF}"/>
              </a:ext>
            </a:extLst>
          </p:cNvPr>
          <p:cNvSpPr txBox="1"/>
          <p:nvPr/>
        </p:nvSpPr>
        <p:spPr>
          <a:xfrm>
            <a:off x="150939" y="3810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Milestone Negative Balance</a:t>
            </a:r>
          </a:p>
        </p:txBody>
      </p:sp>
    </p:spTree>
    <p:extLst>
      <p:ext uri="{BB962C8B-B14F-4D97-AF65-F5344CB8AC3E}">
        <p14:creationId xmlns:p14="http://schemas.microsoft.com/office/powerpoint/2010/main" val="20587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fade">
                                      <p:cBhvr>
                                        <p:cTn id="23"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3D507F-BDCB-4360-BF1F-1C20400CC60A}"/>
              </a:ext>
            </a:extLst>
          </p:cNvPr>
          <p:cNvPicPr>
            <a:picLocks noChangeAspect="1"/>
          </p:cNvPicPr>
          <p:nvPr/>
        </p:nvPicPr>
        <p:blipFill>
          <a:blip r:embed="rId2"/>
          <a:stretch>
            <a:fillRect/>
          </a:stretch>
        </p:blipFill>
        <p:spPr>
          <a:xfrm>
            <a:off x="487432" y="2056744"/>
            <a:ext cx="8282218" cy="314988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grpSp>
        <p:nvGrpSpPr>
          <p:cNvPr id="4" name="Group 3">
            <a:extLst>
              <a:ext uri="{FF2B5EF4-FFF2-40B4-BE49-F238E27FC236}">
                <a16:creationId xmlns:a16="http://schemas.microsoft.com/office/drawing/2014/main" id="{06AF6602-FAAD-4A02-B8B5-E03880A56D45}"/>
              </a:ext>
            </a:extLst>
          </p:cNvPr>
          <p:cNvGrpSpPr/>
          <p:nvPr/>
        </p:nvGrpSpPr>
        <p:grpSpPr>
          <a:xfrm>
            <a:off x="374350" y="2057400"/>
            <a:ext cx="1455943" cy="3149224"/>
            <a:chOff x="534893" y="2928365"/>
            <a:chExt cx="1295400" cy="1981200"/>
          </a:xfrm>
        </p:grpSpPr>
        <p:pic>
          <p:nvPicPr>
            <p:cNvPr id="8" name="Picture 7">
              <a:extLst>
                <a:ext uri="{FF2B5EF4-FFF2-40B4-BE49-F238E27FC236}">
                  <a16:creationId xmlns:a16="http://schemas.microsoft.com/office/drawing/2014/main" id="{E7D2BB27-E7A1-45C0-B9A8-093235EF395D}"/>
                </a:ext>
              </a:extLst>
            </p:cNvPr>
            <p:cNvPicPr>
              <a:picLocks noChangeAspect="1"/>
            </p:cNvPicPr>
            <p:nvPr/>
          </p:nvPicPr>
          <p:blipFill>
            <a:blip r:embed="rId3"/>
            <a:stretch>
              <a:fillRect/>
            </a:stretch>
          </p:blipFill>
          <p:spPr>
            <a:xfrm>
              <a:off x="534893" y="2928365"/>
              <a:ext cx="1295400" cy="1981200"/>
            </a:xfrm>
            <a:prstGeom prst="rect">
              <a:avLst/>
            </a:prstGeom>
            <a:ln w="63500" cap="sq" cmpd="thickThin">
              <a:solidFill>
                <a:srgbClr val="000000"/>
              </a:solidFill>
              <a:prstDash val="solid"/>
              <a:miter lim="800000"/>
            </a:ln>
            <a:effectLst>
              <a:innerShdw blurRad="76200">
                <a:srgbClr val="000000"/>
              </a:innerShdw>
            </a:effectLst>
          </p:spPr>
        </p:pic>
        <p:sp>
          <p:nvSpPr>
            <p:cNvPr id="11" name="Flowchart: Connector 10">
              <a:extLst>
                <a:ext uri="{FF2B5EF4-FFF2-40B4-BE49-F238E27FC236}">
                  <a16:creationId xmlns:a16="http://schemas.microsoft.com/office/drawing/2014/main" id="{C899F813-0631-469F-B376-FDE492FEF722}"/>
                </a:ext>
              </a:extLst>
            </p:cNvPr>
            <p:cNvSpPr/>
            <p:nvPr/>
          </p:nvSpPr>
          <p:spPr>
            <a:xfrm>
              <a:off x="549103" y="3461765"/>
              <a:ext cx="533400" cy="4572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71C4E105-A240-4D0A-A67B-2B06D526846C}"/>
              </a:ext>
            </a:extLst>
          </p:cNvPr>
          <p:cNvPicPr>
            <a:picLocks noChangeAspect="1"/>
          </p:cNvPicPr>
          <p:nvPr/>
        </p:nvPicPr>
        <p:blipFill rotWithShape="1">
          <a:blip r:embed="rId4"/>
          <a:srcRect/>
          <a:stretch/>
        </p:blipFill>
        <p:spPr>
          <a:xfrm>
            <a:off x="1909499" y="2056744"/>
            <a:ext cx="7074222" cy="3149880"/>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p:spPr>
      </p:pic>
      <p:sp>
        <p:nvSpPr>
          <p:cNvPr id="12" name="Arrow: Right 11">
            <a:extLst>
              <a:ext uri="{FF2B5EF4-FFF2-40B4-BE49-F238E27FC236}">
                <a16:creationId xmlns:a16="http://schemas.microsoft.com/office/drawing/2014/main" id="{23A1D14C-512D-41CD-B49A-6403FC5742C0}"/>
              </a:ext>
            </a:extLst>
          </p:cNvPr>
          <p:cNvSpPr/>
          <p:nvPr/>
        </p:nvSpPr>
        <p:spPr>
          <a:xfrm rot="5400000">
            <a:off x="157002" y="2247572"/>
            <a:ext cx="106614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F8EFF7-54E8-433B-B5A5-2ADA67BF248D}"/>
              </a:ext>
            </a:extLst>
          </p:cNvPr>
          <p:cNvSpPr txBox="1"/>
          <p:nvPr/>
        </p:nvSpPr>
        <p:spPr>
          <a:xfrm>
            <a:off x="150939" y="3810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Project View Functionality</a:t>
            </a:r>
            <a:endParaRPr lang="en-US" sz="2800" b="1" dirty="0">
              <a:solidFill>
                <a:schemeClr val="bg1"/>
              </a:solidFill>
            </a:endParaRPr>
          </a:p>
        </p:txBody>
      </p:sp>
    </p:spTree>
    <p:extLst>
      <p:ext uri="{BB962C8B-B14F-4D97-AF65-F5344CB8AC3E}">
        <p14:creationId xmlns:p14="http://schemas.microsoft.com/office/powerpoint/2010/main" val="361548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par>
                                <p:cTn id="12" presetID="14"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3D507F-BDCB-4360-BF1F-1C20400CC60A}"/>
              </a:ext>
            </a:extLst>
          </p:cNvPr>
          <p:cNvPicPr>
            <a:picLocks noChangeAspect="1"/>
          </p:cNvPicPr>
          <p:nvPr/>
        </p:nvPicPr>
        <p:blipFill>
          <a:blip r:embed="rId2"/>
          <a:stretch>
            <a:fillRect/>
          </a:stretch>
        </p:blipFill>
        <p:spPr>
          <a:xfrm>
            <a:off x="266700" y="1370699"/>
            <a:ext cx="8505978" cy="1423670"/>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grpSp>
        <p:nvGrpSpPr>
          <p:cNvPr id="3" name="Group 2">
            <a:extLst>
              <a:ext uri="{FF2B5EF4-FFF2-40B4-BE49-F238E27FC236}">
                <a16:creationId xmlns:a16="http://schemas.microsoft.com/office/drawing/2014/main" id="{A7E9A006-DFB1-4664-AB7B-F84E4D5C893A}"/>
              </a:ext>
            </a:extLst>
          </p:cNvPr>
          <p:cNvGrpSpPr/>
          <p:nvPr/>
        </p:nvGrpSpPr>
        <p:grpSpPr>
          <a:xfrm>
            <a:off x="266700" y="2957830"/>
            <a:ext cx="1638300" cy="3206034"/>
            <a:chOff x="266700" y="2957831"/>
            <a:chExt cx="1095375" cy="2057400"/>
          </a:xfrm>
        </p:grpSpPr>
        <p:pic>
          <p:nvPicPr>
            <p:cNvPr id="4" name="Picture 3">
              <a:extLst>
                <a:ext uri="{FF2B5EF4-FFF2-40B4-BE49-F238E27FC236}">
                  <a16:creationId xmlns:a16="http://schemas.microsoft.com/office/drawing/2014/main" id="{1077C926-EF9B-4078-9816-949E65F9151B}"/>
                </a:ext>
              </a:extLst>
            </p:cNvPr>
            <p:cNvPicPr>
              <a:picLocks noChangeAspect="1"/>
            </p:cNvPicPr>
            <p:nvPr/>
          </p:nvPicPr>
          <p:blipFill>
            <a:blip r:embed="rId3"/>
            <a:stretch>
              <a:fillRect/>
            </a:stretch>
          </p:blipFill>
          <p:spPr>
            <a:xfrm>
              <a:off x="266700" y="2957831"/>
              <a:ext cx="1095375" cy="2057400"/>
            </a:xfrm>
            <a:prstGeom prst="rect">
              <a:avLst/>
            </a:prstGeom>
            <a:ln w="63500">
              <a:solidFill>
                <a:schemeClr val="accent1">
                  <a:lumMod val="75000"/>
                </a:schemeClr>
              </a:solidFill>
            </a:ln>
          </p:spPr>
        </p:pic>
        <p:sp>
          <p:nvSpPr>
            <p:cNvPr id="11" name="Flowchart: Connector 10">
              <a:extLst>
                <a:ext uri="{FF2B5EF4-FFF2-40B4-BE49-F238E27FC236}">
                  <a16:creationId xmlns:a16="http://schemas.microsoft.com/office/drawing/2014/main" id="{C899F813-0631-469F-B376-FDE492FEF722}"/>
                </a:ext>
              </a:extLst>
            </p:cNvPr>
            <p:cNvSpPr/>
            <p:nvPr/>
          </p:nvSpPr>
          <p:spPr>
            <a:xfrm>
              <a:off x="685800" y="3784600"/>
              <a:ext cx="533400" cy="457199"/>
            </a:xfrm>
            <a:prstGeom prst="flowChart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C39904ED-10A3-491B-B683-AF29FE6F758F}"/>
              </a:ext>
            </a:extLst>
          </p:cNvPr>
          <p:cNvPicPr>
            <a:picLocks noChangeAspect="1"/>
          </p:cNvPicPr>
          <p:nvPr/>
        </p:nvPicPr>
        <p:blipFill>
          <a:blip r:embed="rId4"/>
          <a:stretch>
            <a:fillRect/>
          </a:stretch>
        </p:blipFill>
        <p:spPr>
          <a:xfrm>
            <a:off x="2057400" y="2957830"/>
            <a:ext cx="6715278" cy="3206034"/>
          </a:xfrm>
          <a:prstGeom prst="rect">
            <a:avLst/>
          </a:prstGeom>
          <a:ln w="63500">
            <a:solidFill>
              <a:schemeClr val="accent1">
                <a:lumMod val="75000"/>
              </a:schemeClr>
            </a:solidFill>
          </a:ln>
        </p:spPr>
      </p:pic>
      <p:sp>
        <p:nvSpPr>
          <p:cNvPr id="12" name="Arrow: Right 11">
            <a:extLst>
              <a:ext uri="{FF2B5EF4-FFF2-40B4-BE49-F238E27FC236}">
                <a16:creationId xmlns:a16="http://schemas.microsoft.com/office/drawing/2014/main" id="{23A1D14C-512D-41CD-B49A-6403FC5742C0}"/>
              </a:ext>
            </a:extLst>
          </p:cNvPr>
          <p:cNvSpPr/>
          <p:nvPr/>
        </p:nvSpPr>
        <p:spPr>
          <a:xfrm rot="5400000">
            <a:off x="580583" y="3401429"/>
            <a:ext cx="1423670" cy="2095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FFA78A-73D3-4220-B32F-AA880F0B07C2}"/>
              </a:ext>
            </a:extLst>
          </p:cNvPr>
          <p:cNvSpPr txBox="1"/>
          <p:nvPr/>
        </p:nvSpPr>
        <p:spPr>
          <a:xfrm>
            <a:off x="150939" y="3810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Project Create Function</a:t>
            </a:r>
            <a:endParaRPr lang="en-US" sz="2800" b="1" dirty="0">
              <a:solidFill>
                <a:schemeClr val="bg1"/>
              </a:solidFill>
            </a:endParaRPr>
          </a:p>
        </p:txBody>
      </p:sp>
    </p:spTree>
    <p:extLst>
      <p:ext uri="{BB962C8B-B14F-4D97-AF65-F5344CB8AC3E}">
        <p14:creationId xmlns:p14="http://schemas.microsoft.com/office/powerpoint/2010/main" val="283467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6962-DB1D-460B-81D2-06223BBCC19A}"/>
              </a:ext>
            </a:extLst>
          </p:cNvPr>
          <p:cNvPicPr>
            <a:picLocks noChangeAspect="1"/>
          </p:cNvPicPr>
          <p:nvPr/>
        </p:nvPicPr>
        <p:blipFill>
          <a:blip r:embed="rId2"/>
          <a:stretch>
            <a:fillRect/>
          </a:stretch>
        </p:blipFill>
        <p:spPr>
          <a:xfrm>
            <a:off x="171448" y="1515511"/>
            <a:ext cx="8762999" cy="4817946"/>
          </a:xfrm>
          <a:prstGeom prst="rect">
            <a:avLst/>
          </a:prstGeom>
          <a:ln w="28575">
            <a:solidFill>
              <a:srgbClr val="0070C0"/>
            </a:solidFill>
          </a:ln>
        </p:spPr>
      </p:pic>
      <p:cxnSp>
        <p:nvCxnSpPr>
          <p:cNvPr id="23" name="Straight Arrow Connector 22">
            <a:extLst>
              <a:ext uri="{FF2B5EF4-FFF2-40B4-BE49-F238E27FC236}">
                <a16:creationId xmlns:a16="http://schemas.microsoft.com/office/drawing/2014/main" id="{A2BFCE0D-EA9D-491E-86BE-04DF7C2790FC}"/>
              </a:ext>
            </a:extLst>
          </p:cNvPr>
          <p:cNvCxnSpPr/>
          <p:nvPr/>
        </p:nvCxnSpPr>
        <p:spPr>
          <a:xfrm>
            <a:off x="1828800" y="102002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3B93E11-FBA9-44F5-A5FF-8F14D8A1ABF7}"/>
              </a:ext>
            </a:extLst>
          </p:cNvPr>
          <p:cNvSpPr/>
          <p:nvPr/>
        </p:nvSpPr>
        <p:spPr>
          <a:xfrm>
            <a:off x="152399" y="803565"/>
            <a:ext cx="8801099" cy="677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kern="1200" dirty="0">
                <a:solidFill>
                  <a:srgbClr val="002060"/>
                </a:solidFill>
                <a:latin typeface="Times New Roman" panose="02020603050405020304" pitchFamily="18" charset="0"/>
                <a:ea typeface="+mj-ea"/>
                <a:cs typeface="Times New Roman" panose="02020603050405020304" pitchFamily="18" charset="0"/>
              </a:rPr>
              <a:t>(Must be done in current year)</a:t>
            </a:r>
            <a:endParaRPr lang="en-US" sz="1400" b="1" dirty="0">
              <a:solidFill>
                <a:srgbClr val="002060"/>
              </a:solidFill>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B0F730F0-C959-4B15-AFDC-576787FC3531}"/>
              </a:ext>
            </a:extLst>
          </p:cNvPr>
          <p:cNvGrpSpPr/>
          <p:nvPr/>
        </p:nvGrpSpPr>
        <p:grpSpPr>
          <a:xfrm>
            <a:off x="171447" y="1314372"/>
            <a:ext cx="3409951" cy="1657428"/>
            <a:chOff x="171447" y="1314372"/>
            <a:chExt cx="3409951" cy="1657428"/>
          </a:xfrm>
        </p:grpSpPr>
        <p:cxnSp>
          <p:nvCxnSpPr>
            <p:cNvPr id="20" name="Straight Arrow Connector 19">
              <a:extLst>
                <a:ext uri="{FF2B5EF4-FFF2-40B4-BE49-F238E27FC236}">
                  <a16:creationId xmlns:a16="http://schemas.microsoft.com/office/drawing/2014/main" id="{6D8749F1-6ADB-4A38-BC6C-A05AE51CDFAE}"/>
                </a:ext>
              </a:extLst>
            </p:cNvPr>
            <p:cNvCxnSpPr>
              <a:cxnSpLocks/>
            </p:cNvCxnSpPr>
            <p:nvPr/>
          </p:nvCxnSpPr>
          <p:spPr>
            <a:xfrm>
              <a:off x="1066800" y="1957340"/>
              <a:ext cx="1" cy="10144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4AFC0B61-70E1-46F1-871F-E274DF5D9FAE}"/>
                </a:ext>
              </a:extLst>
            </p:cNvPr>
            <p:cNvSpPr/>
            <p:nvPr/>
          </p:nvSpPr>
          <p:spPr>
            <a:xfrm>
              <a:off x="171447" y="1314372"/>
              <a:ext cx="3409951" cy="80231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342900" indent="-342900">
                <a:buAutoNum type="arabicPeriod"/>
              </a:pPr>
              <a:r>
                <a:rPr lang="en-US" sz="1600" kern="1200" dirty="0">
                  <a:solidFill>
                    <a:srgbClr val="FFFF00"/>
                  </a:solidFill>
                  <a:latin typeface="Times New Roman" panose="02020603050405020304" pitchFamily="18" charset="0"/>
                  <a:ea typeface="+mj-ea"/>
                  <a:cs typeface="Times New Roman" panose="02020603050405020304" pitchFamily="18" charset="0"/>
                </a:rPr>
                <a:t>After creating the expenditure, the line will appear on the bottom.</a:t>
              </a:r>
            </a:p>
            <a:p>
              <a:pPr marL="342900" indent="-342900">
                <a:buAutoNum type="arabicPeriod"/>
              </a:pPr>
              <a:r>
                <a:rPr lang="en-US" sz="1600" dirty="0">
                  <a:solidFill>
                    <a:srgbClr val="FFFF00"/>
                  </a:solidFill>
                  <a:latin typeface="Times New Roman" panose="02020603050405020304" pitchFamily="18" charset="0"/>
                  <a:cs typeface="Times New Roman" panose="02020603050405020304" pitchFamily="18" charset="0"/>
                </a:rPr>
                <a:t>2.  Click on files (0). </a:t>
              </a:r>
            </a:p>
          </p:txBody>
        </p:sp>
      </p:grpSp>
      <p:grpSp>
        <p:nvGrpSpPr>
          <p:cNvPr id="27" name="Group 26">
            <a:extLst>
              <a:ext uri="{FF2B5EF4-FFF2-40B4-BE49-F238E27FC236}">
                <a16:creationId xmlns:a16="http://schemas.microsoft.com/office/drawing/2014/main" id="{DC1D63A2-BFD0-4151-8077-7383BD761A44}"/>
              </a:ext>
            </a:extLst>
          </p:cNvPr>
          <p:cNvGrpSpPr/>
          <p:nvPr/>
        </p:nvGrpSpPr>
        <p:grpSpPr>
          <a:xfrm>
            <a:off x="1371600" y="2151321"/>
            <a:ext cx="2838446" cy="1430079"/>
            <a:chOff x="1371600" y="2151321"/>
            <a:chExt cx="2838446" cy="1430079"/>
          </a:xfrm>
        </p:grpSpPr>
        <p:sp>
          <p:nvSpPr>
            <p:cNvPr id="15" name="Rectangle 14">
              <a:extLst>
                <a:ext uri="{FF2B5EF4-FFF2-40B4-BE49-F238E27FC236}">
                  <a16:creationId xmlns:a16="http://schemas.microsoft.com/office/drawing/2014/main" id="{E9CC5E7B-C941-4AA6-8F0D-E841949B5E2B}"/>
                </a:ext>
              </a:extLst>
            </p:cNvPr>
            <p:cNvSpPr/>
            <p:nvPr/>
          </p:nvSpPr>
          <p:spPr>
            <a:xfrm>
              <a:off x="1371600" y="2151321"/>
              <a:ext cx="2838446" cy="68341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kern="1200" dirty="0">
                  <a:solidFill>
                    <a:srgbClr val="FFFF00"/>
                  </a:solidFill>
                  <a:latin typeface="Times New Roman" panose="02020603050405020304" pitchFamily="18" charset="0"/>
                  <a:ea typeface="+mj-ea"/>
                  <a:cs typeface="Times New Roman" panose="02020603050405020304" pitchFamily="18" charset="0"/>
                </a:rPr>
                <a:t>3.Click the upload new file or select an already uploaded file. </a:t>
              </a:r>
              <a:endParaRPr lang="en-US" sz="1600" dirty="0">
                <a:solidFill>
                  <a:srgbClr val="FFFF00"/>
                </a:solidFill>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2C1D9F4-6918-406F-BF54-76644924BE2F}"/>
                </a:ext>
              </a:extLst>
            </p:cNvPr>
            <p:cNvCxnSpPr>
              <a:cxnSpLocks/>
            </p:cNvCxnSpPr>
            <p:nvPr/>
          </p:nvCxnSpPr>
          <p:spPr>
            <a:xfrm>
              <a:off x="2660344" y="2834740"/>
              <a:ext cx="0" cy="746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29" name="Group 28">
            <a:extLst>
              <a:ext uri="{FF2B5EF4-FFF2-40B4-BE49-F238E27FC236}">
                <a16:creationId xmlns:a16="http://schemas.microsoft.com/office/drawing/2014/main" id="{3028B762-B2C5-438E-89BB-5AF737013F62}"/>
              </a:ext>
            </a:extLst>
          </p:cNvPr>
          <p:cNvGrpSpPr/>
          <p:nvPr/>
        </p:nvGrpSpPr>
        <p:grpSpPr>
          <a:xfrm>
            <a:off x="2958950" y="2866360"/>
            <a:ext cx="2838446" cy="1871521"/>
            <a:chOff x="2958950" y="2866360"/>
            <a:chExt cx="2838446" cy="1871521"/>
          </a:xfrm>
        </p:grpSpPr>
        <p:sp>
          <p:nvSpPr>
            <p:cNvPr id="25" name="Rectangle 24">
              <a:extLst>
                <a:ext uri="{FF2B5EF4-FFF2-40B4-BE49-F238E27FC236}">
                  <a16:creationId xmlns:a16="http://schemas.microsoft.com/office/drawing/2014/main" id="{A34FA56B-D46C-4AF5-BA49-EE3EEF07AA98}"/>
                </a:ext>
              </a:extLst>
            </p:cNvPr>
            <p:cNvSpPr/>
            <p:nvPr/>
          </p:nvSpPr>
          <p:spPr>
            <a:xfrm>
              <a:off x="2958950" y="2866360"/>
              <a:ext cx="2838446" cy="68341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kern="1200" dirty="0">
                  <a:solidFill>
                    <a:srgbClr val="FFFF00"/>
                  </a:solidFill>
                  <a:latin typeface="Times New Roman" panose="02020603050405020304" pitchFamily="18" charset="0"/>
                  <a:ea typeface="+mj-ea"/>
                  <a:cs typeface="Times New Roman" panose="02020603050405020304" pitchFamily="18" charset="0"/>
                </a:rPr>
                <a:t>4.Upload the file if not there - name it so it is easy to find.</a:t>
              </a:r>
              <a:endParaRPr lang="en-US" sz="1600" dirty="0">
                <a:solidFill>
                  <a:srgbClr val="FFFF00"/>
                </a:solidFill>
                <a:latin typeface="Times New Roman" panose="02020603050405020304" pitchFamily="18"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2F72E7B6-988D-4679-B11D-F5BB10E1F0F1}"/>
                </a:ext>
              </a:extLst>
            </p:cNvPr>
            <p:cNvCxnSpPr>
              <a:cxnSpLocks/>
            </p:cNvCxnSpPr>
            <p:nvPr/>
          </p:nvCxnSpPr>
          <p:spPr>
            <a:xfrm flipH="1">
              <a:off x="4552948" y="3549779"/>
              <a:ext cx="19052" cy="11881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37" name="TextBox 36">
            <a:extLst>
              <a:ext uri="{FF2B5EF4-FFF2-40B4-BE49-F238E27FC236}">
                <a16:creationId xmlns:a16="http://schemas.microsoft.com/office/drawing/2014/main" id="{208BEF1C-C309-458F-B678-03A7041E91AE}"/>
              </a:ext>
            </a:extLst>
          </p:cNvPr>
          <p:cNvSpPr txBox="1"/>
          <p:nvPr/>
        </p:nvSpPr>
        <p:spPr>
          <a:xfrm>
            <a:off x="150665" y="354776"/>
            <a:ext cx="8839200" cy="523220"/>
          </a:xfrm>
          <a:prstGeom prst="rect">
            <a:avLst/>
          </a:prstGeom>
          <a:noFill/>
        </p:spPr>
        <p:txBody>
          <a:bodyPr wrap="square" rtlCol="0">
            <a:spAutoFit/>
          </a:bodyPr>
          <a:lstStyle/>
          <a:p>
            <a:pPr algn="ctr"/>
            <a:r>
              <a:rPr lang="en-US" sz="2800" b="1" kern="1200" dirty="0">
                <a:solidFill>
                  <a:schemeClr val="bg1"/>
                </a:solidFill>
                <a:latin typeface="Times New Roman" panose="02020603050405020304" pitchFamily="18" charset="0"/>
                <a:cs typeface="Times New Roman" panose="02020603050405020304" pitchFamily="18" charset="0"/>
              </a:rPr>
              <a:t>Schedule B: Uploading a File </a:t>
            </a:r>
          </a:p>
        </p:txBody>
      </p:sp>
    </p:spTree>
    <p:extLst>
      <p:ext uri="{BB962C8B-B14F-4D97-AF65-F5344CB8AC3E}">
        <p14:creationId xmlns:p14="http://schemas.microsoft.com/office/powerpoint/2010/main" val="129644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7111" y="6250066"/>
            <a:ext cx="2234947" cy="410799"/>
          </a:xfrm>
          <a:prstGeom prst="rect">
            <a:avLst/>
          </a:prstGeom>
          <a:blipFill>
            <a:blip r:embed="rId3" cstate="print"/>
            <a:stretch>
              <a:fillRect/>
            </a:stretch>
          </a:blipFill>
        </p:spPr>
        <p:txBody>
          <a:bodyPr wrap="square" lIns="0" tIns="0" rIns="0" bIns="0" rtlCol="0"/>
          <a:lstStyle/>
          <a:p>
            <a:endParaRPr/>
          </a:p>
        </p:txBody>
      </p:sp>
      <p:pic>
        <p:nvPicPr>
          <p:cNvPr id="4" name="Picture 3">
            <a:extLst>
              <a:ext uri="{FF2B5EF4-FFF2-40B4-BE49-F238E27FC236}">
                <a16:creationId xmlns:a16="http://schemas.microsoft.com/office/drawing/2014/main" id="{206148E3-BC3A-443A-AA4D-46128BBFF0F2}"/>
              </a:ext>
            </a:extLst>
          </p:cNvPr>
          <p:cNvPicPr>
            <a:picLocks noChangeAspect="1"/>
          </p:cNvPicPr>
          <p:nvPr/>
        </p:nvPicPr>
        <p:blipFill>
          <a:blip r:embed="rId4"/>
          <a:stretch>
            <a:fillRect/>
          </a:stretch>
        </p:blipFill>
        <p:spPr>
          <a:xfrm>
            <a:off x="0" y="0"/>
            <a:ext cx="9143999" cy="1295399"/>
          </a:xfrm>
          <a:prstGeom prst="rect">
            <a:avLst/>
          </a:prstGeom>
        </p:spPr>
      </p:pic>
      <p:sp>
        <p:nvSpPr>
          <p:cNvPr id="8" name="Rectangle 7">
            <a:extLst>
              <a:ext uri="{FF2B5EF4-FFF2-40B4-BE49-F238E27FC236}">
                <a16:creationId xmlns:a16="http://schemas.microsoft.com/office/drawing/2014/main" id="{D203F265-0EF2-44B2-97F2-EBBB9CFA5B13}"/>
              </a:ext>
            </a:extLst>
          </p:cNvPr>
          <p:cNvSpPr/>
          <p:nvPr/>
        </p:nvSpPr>
        <p:spPr>
          <a:xfrm>
            <a:off x="46264" y="2905780"/>
            <a:ext cx="9051469" cy="523220"/>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Combined Report Completion</a:t>
            </a:r>
            <a:endParaRPr lang="en-US" sz="32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6C89A20-DDDD-45C8-B890-DF05E59AF7A3}"/>
              </a:ext>
            </a:extLst>
          </p:cNvPr>
          <p:cNvSpPr txBox="1"/>
          <p:nvPr/>
        </p:nvSpPr>
        <p:spPr>
          <a:xfrm>
            <a:off x="533400" y="3694093"/>
            <a:ext cx="8153400" cy="954107"/>
          </a:xfrm>
          <a:prstGeom prst="rect">
            <a:avLst/>
          </a:prstGeom>
          <a:solidFill>
            <a:srgbClr val="CC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dirty="0">
                <a:latin typeface="Times New Roman"/>
                <a:cs typeface="Times New Roman"/>
              </a:rPr>
              <a:t>Critical Deadline</a:t>
            </a:r>
          </a:p>
          <a:p>
            <a:pPr algn="ctr"/>
            <a:r>
              <a:rPr lang="en-US" sz="2800" dirty="0">
                <a:latin typeface="Times New Roman"/>
                <a:cs typeface="Times New Roman"/>
              </a:rPr>
              <a:t>APRIL 15, 2023</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1106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95CDEE-2BD8-4556-AC48-1F1B7749962A}"/>
              </a:ext>
            </a:extLst>
          </p:cNvPr>
          <p:cNvSpPr/>
          <p:nvPr/>
        </p:nvSpPr>
        <p:spPr>
          <a:xfrm>
            <a:off x="896079" y="1981200"/>
            <a:ext cx="7409721" cy="419100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County should monitor Period of Performance (POP).  </a:t>
            </a: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Disbursement of Funds can not occur past the POP end date.</a:t>
            </a: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County should request Grant Extension, if project will extend beyond the POP.</a:t>
            </a: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PEMA is coordinating Grant Extensions to either June 30 or December 31 of a CY.</a:t>
            </a: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Grant Extension is needed if a Milestone Award Amount was not disbursed.</a:t>
            </a:r>
          </a:p>
          <a:p>
            <a:pPr marL="285750" indent="-285750">
              <a:buFont typeface="Wingdings" panose="05000000000000000000" pitchFamily="2" charset="2"/>
              <a:buChar char="v"/>
            </a:pPr>
            <a:r>
              <a:rPr lang="en-US" sz="2000" dirty="0">
                <a:solidFill>
                  <a:schemeClr val="tx1"/>
                </a:solidFill>
                <a:latin typeface="Times New Roman" panose="02020603050405020304" pitchFamily="18" charset="0"/>
                <a:cs typeface="Times New Roman" panose="02020603050405020304" pitchFamily="18" charset="0"/>
              </a:rPr>
              <a:t>Grant expires in 5 years of the POP.  This relates only to Milestone funds not disbursed.</a:t>
            </a:r>
          </a:p>
          <a:p>
            <a:r>
              <a:rPr lang="en-US" sz="2000" dirty="0">
                <a:solidFill>
                  <a:schemeClr val="tx1"/>
                </a:solidFill>
                <a:latin typeface="Times New Roman" panose="02020603050405020304" pitchFamily="18" charset="0"/>
                <a:cs typeface="Times New Roman" panose="02020603050405020304" pitchFamily="18" charset="0"/>
              </a:rPr>
              <a:t>Example:  2017 Projects will expire in CY2023, based on the POP.</a:t>
            </a:r>
          </a:p>
          <a:p>
            <a:pPr marL="285750" indent="-285750">
              <a:buFont typeface="Wingdings" panose="05000000000000000000" pitchFamily="2" charset="2"/>
              <a:buChar char="v"/>
            </a:pP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5184EE6-C096-4408-ABAA-C8020D116FDD}"/>
              </a:ext>
            </a:extLst>
          </p:cNvPr>
          <p:cNvSpPr/>
          <p:nvPr/>
        </p:nvSpPr>
        <p:spPr>
          <a:xfrm>
            <a:off x="1676400" y="1600200"/>
            <a:ext cx="5791200" cy="381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Helpful Reminders of Schedule B Grants/Projects</a:t>
            </a:r>
          </a:p>
        </p:txBody>
      </p:sp>
      <p:sp>
        <p:nvSpPr>
          <p:cNvPr id="15" name="TextBox 14">
            <a:extLst>
              <a:ext uri="{FF2B5EF4-FFF2-40B4-BE49-F238E27FC236}">
                <a16:creationId xmlns:a16="http://schemas.microsoft.com/office/drawing/2014/main" id="{4CFC4780-D0E4-4C51-A139-D36C59AF730F}"/>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Helpful Reminders</a:t>
            </a:r>
            <a:endParaRPr lang="en-US" sz="2800" b="1" dirty="0">
              <a:solidFill>
                <a:schemeClr val="bg1"/>
              </a:solidFill>
            </a:endParaRPr>
          </a:p>
        </p:txBody>
      </p:sp>
    </p:spTree>
    <p:extLst>
      <p:ext uri="{BB962C8B-B14F-4D97-AF65-F5344CB8AC3E}">
        <p14:creationId xmlns:p14="http://schemas.microsoft.com/office/powerpoint/2010/main" val="34851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randombar(horizontal)">
                                      <p:cBhvr>
                                        <p:cTn id="7" dur="500"/>
                                        <p:tgtEl>
                                          <p:spTgt spid="10">
                                            <p:bg/>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1" dur="500"/>
                                        <p:tgtEl>
                                          <p:spTgt spid="10">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5" dur="500"/>
                                        <p:tgtEl>
                                          <p:spTgt spid="10">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9" dur="500"/>
                                        <p:tgtEl>
                                          <p:spTgt spid="10">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3" dur="500"/>
                                        <p:tgtEl>
                                          <p:spTgt spid="10">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27" dur="500"/>
                                        <p:tgtEl>
                                          <p:spTgt spid="10">
                                            <p:txEl>
                                              <p:pRg st="5" end="5"/>
                                            </p:txEl>
                                          </p:spTgt>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randombar(horizontal)">
                                      <p:cBhvr>
                                        <p:cTn id="31" dur="500"/>
                                        <p:tgtEl>
                                          <p:spTgt spid="10">
                                            <p:txEl>
                                              <p:pRg st="6" end="6"/>
                                            </p:txEl>
                                          </p:spTgt>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randombar(horizontal)">
                                      <p:cBhvr>
                                        <p:cTn id="35"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367393" y="2960962"/>
            <a:ext cx="190500" cy="178308"/>
          </a:xfrm>
          <a:prstGeom prst="rect">
            <a:avLst/>
          </a:prstGeom>
          <a:blipFill>
            <a:blip r:embed="rId2" cstate="print"/>
            <a:stretch>
              <a:fillRect/>
            </a:stretch>
          </a:blipFill>
        </p:spPr>
        <p:txBody>
          <a:bodyPr wrap="square" lIns="0" tIns="0" rIns="0" bIns="0" rtlCol="0"/>
          <a:lstStyle/>
          <a:p>
            <a:endParaRPr/>
          </a:p>
        </p:txBody>
      </p:sp>
      <p:grpSp>
        <p:nvGrpSpPr>
          <p:cNvPr id="4" name="Group 3">
            <a:extLst>
              <a:ext uri="{FF2B5EF4-FFF2-40B4-BE49-F238E27FC236}">
                <a16:creationId xmlns:a16="http://schemas.microsoft.com/office/drawing/2014/main" id="{E581E580-9C94-4946-B2D5-2E67C8159531}"/>
              </a:ext>
            </a:extLst>
          </p:cNvPr>
          <p:cNvGrpSpPr/>
          <p:nvPr/>
        </p:nvGrpSpPr>
        <p:grpSpPr>
          <a:xfrm>
            <a:off x="367393" y="1524000"/>
            <a:ext cx="8313965" cy="1368965"/>
            <a:chOff x="367393" y="1524000"/>
            <a:chExt cx="8313965" cy="1368965"/>
          </a:xfrm>
        </p:grpSpPr>
        <p:sp>
          <p:nvSpPr>
            <p:cNvPr id="3" name="object 3"/>
            <p:cNvSpPr/>
            <p:nvPr/>
          </p:nvSpPr>
          <p:spPr>
            <a:xfrm>
              <a:off x="367393" y="1551214"/>
              <a:ext cx="190500" cy="178308"/>
            </a:xfrm>
            <a:prstGeom prst="rect">
              <a:avLst/>
            </a:prstGeom>
            <a:blipFill>
              <a:blip r:embed="rId2" cstate="print"/>
              <a:stretch>
                <a:fillRect/>
              </a:stretch>
            </a:blipFill>
          </p:spPr>
          <p:txBody>
            <a:bodyPr wrap="square" lIns="0" tIns="0" rIns="0" bIns="0" rtlCol="0"/>
            <a:lstStyle/>
            <a:p>
              <a:endParaRPr/>
            </a:p>
          </p:txBody>
        </p:sp>
        <p:sp>
          <p:nvSpPr>
            <p:cNvPr id="14" name="object 14"/>
            <p:cNvSpPr txBox="1"/>
            <p:nvPr/>
          </p:nvSpPr>
          <p:spPr>
            <a:xfrm>
              <a:off x="771925" y="1524000"/>
              <a:ext cx="7909433" cy="1368965"/>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75565" rIns="0" bIns="0" rtlCol="0">
              <a:spAutoFit/>
            </a:bodyPr>
            <a:lstStyle/>
            <a:p>
              <a:pPr marL="12700">
                <a:lnSpc>
                  <a:spcPct val="100000"/>
                </a:lnSpc>
                <a:spcBef>
                  <a:spcPts val="595"/>
                </a:spcBef>
              </a:pPr>
              <a:r>
                <a:rPr lang="en-US" sz="2000" b="1" dirty="0">
                  <a:latin typeface="Times New Roman"/>
                  <a:cs typeface="Times New Roman"/>
                </a:rPr>
                <a:t>Statewide Interconnectivity Grant Awards</a:t>
              </a:r>
            </a:p>
            <a:p>
              <a:pPr marL="298450" indent="-285750">
                <a:lnSpc>
                  <a:spcPct val="100000"/>
                </a:lnSpc>
                <a:spcBef>
                  <a:spcPts val="595"/>
                </a:spcBef>
                <a:buFont typeface="Arial" panose="020B0604020202020204" pitchFamily="34" charset="0"/>
                <a:buChar char="•"/>
              </a:pPr>
              <a:r>
                <a:rPr sz="1800" spc="-5" dirty="0">
                  <a:latin typeface="Times New Roman"/>
                  <a:cs typeface="Times New Roman"/>
                </a:rPr>
                <a:t>Project information (Milestones, </a:t>
              </a:r>
              <a:r>
                <a:rPr sz="1800" spc="-40" dirty="0">
                  <a:latin typeface="Times New Roman"/>
                  <a:cs typeface="Times New Roman"/>
                </a:rPr>
                <a:t>Award </a:t>
              </a:r>
              <a:r>
                <a:rPr sz="1800" spc="-5" dirty="0">
                  <a:latin typeface="Times New Roman"/>
                  <a:cs typeface="Times New Roman"/>
                </a:rPr>
                <a:t>Amount, Amount Paid) is</a:t>
              </a:r>
              <a:r>
                <a:rPr sz="1800" spc="-65" dirty="0">
                  <a:latin typeface="Times New Roman"/>
                  <a:cs typeface="Times New Roman"/>
                </a:rPr>
                <a:t> </a:t>
              </a:r>
              <a:r>
                <a:rPr sz="1800" dirty="0">
                  <a:latin typeface="Times New Roman"/>
                  <a:cs typeface="Times New Roman"/>
                </a:rPr>
                <a:t>pre-populated</a:t>
              </a:r>
              <a:r>
                <a:rPr lang="en-US" dirty="0">
                  <a:latin typeface="Times New Roman"/>
                  <a:cs typeface="Times New Roman"/>
                </a:rPr>
                <a:t>.</a:t>
              </a:r>
            </a:p>
            <a:p>
              <a:pPr marL="298450" indent="-285750">
                <a:lnSpc>
                  <a:spcPct val="100000"/>
                </a:lnSpc>
                <a:spcBef>
                  <a:spcPts val="595"/>
                </a:spcBef>
                <a:buFont typeface="Arial" panose="020B0604020202020204" pitchFamily="34" charset="0"/>
                <a:buChar char="•"/>
              </a:pPr>
              <a:r>
                <a:rPr lang="en-US" dirty="0">
                  <a:latin typeface="Times New Roman"/>
                  <a:cs typeface="Times New Roman"/>
                </a:rPr>
                <a:t>Project balance can NOT be negative</a:t>
              </a:r>
              <a:r>
                <a:rPr lang="en-US" sz="1650" dirty="0">
                  <a:latin typeface="Times New Roman"/>
                  <a:cs typeface="Times New Roman"/>
                </a:rPr>
                <a:t>       </a:t>
              </a:r>
            </a:p>
            <a:p>
              <a:pPr marL="12700">
                <a:lnSpc>
                  <a:spcPct val="100000"/>
                </a:lnSpc>
              </a:pPr>
              <a:endParaRPr sz="1800" dirty="0">
                <a:highlight>
                  <a:srgbClr val="FFFF00"/>
                </a:highlight>
                <a:latin typeface="Times New Roman"/>
                <a:cs typeface="Times New Roman"/>
              </a:endParaRPr>
            </a:p>
          </p:txBody>
        </p:sp>
      </p:grpSp>
      <p:sp>
        <p:nvSpPr>
          <p:cNvPr id="7" name="object 14">
            <a:extLst>
              <a:ext uri="{FF2B5EF4-FFF2-40B4-BE49-F238E27FC236}">
                <a16:creationId xmlns:a16="http://schemas.microsoft.com/office/drawing/2014/main" id="{35B54FE1-4761-4EDF-940F-3342D04D4B2B}"/>
              </a:ext>
            </a:extLst>
          </p:cNvPr>
          <p:cNvSpPr txBox="1"/>
          <p:nvPr/>
        </p:nvSpPr>
        <p:spPr>
          <a:xfrm>
            <a:off x="771925" y="2960962"/>
            <a:ext cx="7909432" cy="3287438"/>
          </a:xfrm>
          <a:prstGeom prst="rect">
            <a:avLst/>
          </a:prstGeom>
        </p:spPr>
        <p:style>
          <a:lnRef idx="1">
            <a:schemeClr val="dk1"/>
          </a:lnRef>
          <a:fillRef idx="2">
            <a:schemeClr val="dk1"/>
          </a:fillRef>
          <a:effectRef idx="1">
            <a:schemeClr val="dk1"/>
          </a:effectRef>
          <a:fontRef idx="minor">
            <a:schemeClr val="dk1"/>
          </a:fontRef>
        </p:style>
        <p:txBody>
          <a:bodyPr vert="horz" wrap="square" lIns="0" tIns="75565" rIns="0" bIns="0" rtlCol="0">
            <a:spAutoFit/>
          </a:bodyPr>
          <a:lstStyle/>
          <a:p>
            <a:pPr marL="12700">
              <a:lnSpc>
                <a:spcPct val="100000"/>
              </a:lnSpc>
            </a:pPr>
            <a:r>
              <a:rPr lang="en-US" sz="2000" b="1" spc="-15" dirty="0">
                <a:latin typeface="Times New Roman"/>
                <a:cs typeface="Times New Roman"/>
              </a:rPr>
              <a:t>PSAP</a:t>
            </a:r>
            <a:r>
              <a:rPr sz="2000" b="1" spc="-15" dirty="0">
                <a:latin typeface="Times New Roman"/>
                <a:cs typeface="Times New Roman"/>
              </a:rPr>
              <a:t>’s</a:t>
            </a:r>
            <a:r>
              <a:rPr sz="2000" b="1" spc="-40" dirty="0">
                <a:latin typeface="Times New Roman"/>
                <a:cs typeface="Times New Roman"/>
              </a:rPr>
              <a:t> </a:t>
            </a:r>
            <a:r>
              <a:rPr sz="2000" b="1" spc="-5" dirty="0">
                <a:latin typeface="Times New Roman"/>
                <a:cs typeface="Times New Roman"/>
              </a:rPr>
              <a:t>responsibility:</a:t>
            </a:r>
            <a:endParaRPr sz="2000" dirty="0">
              <a:latin typeface="Times New Roman"/>
              <a:cs typeface="Times New Roman"/>
            </a:endParaRPr>
          </a:p>
          <a:p>
            <a:pPr marL="755650" indent="-285750">
              <a:lnSpc>
                <a:spcPct val="100000"/>
              </a:lnSpc>
              <a:spcBef>
                <a:spcPts val="440"/>
              </a:spcBef>
              <a:buFont typeface="Wingdings" panose="05000000000000000000" pitchFamily="2" charset="2"/>
              <a:buChar char="v"/>
            </a:pPr>
            <a:r>
              <a:rPr sz="1800" b="1" spc="-5" dirty="0">
                <a:latin typeface="Times New Roman"/>
                <a:cs typeface="Times New Roman"/>
              </a:rPr>
              <a:t>Report </a:t>
            </a:r>
            <a:r>
              <a:rPr sz="1800" b="1" spc="-10" dirty="0">
                <a:latin typeface="Times New Roman"/>
                <a:cs typeface="Times New Roman"/>
              </a:rPr>
              <a:t>project </a:t>
            </a:r>
            <a:r>
              <a:rPr sz="1800" b="1" spc="-5" dirty="0">
                <a:latin typeface="Times New Roman"/>
                <a:cs typeface="Times New Roman"/>
              </a:rPr>
              <a:t>costs in </a:t>
            </a:r>
            <a:r>
              <a:rPr sz="1800" b="1" dirty="0">
                <a:latin typeface="Times New Roman"/>
                <a:cs typeface="Times New Roman"/>
              </a:rPr>
              <a:t>a timely</a:t>
            </a:r>
            <a:r>
              <a:rPr sz="1800" b="1" spc="35" dirty="0">
                <a:latin typeface="Times New Roman"/>
                <a:cs typeface="Times New Roman"/>
              </a:rPr>
              <a:t> </a:t>
            </a:r>
            <a:r>
              <a:rPr sz="1800" b="1" spc="-5" dirty="0">
                <a:latin typeface="Times New Roman"/>
                <a:cs typeface="Times New Roman"/>
              </a:rPr>
              <a:t>manner</a:t>
            </a:r>
            <a:r>
              <a:rPr lang="en-US" sz="1800" b="1" spc="-5" dirty="0">
                <a:latin typeface="Times New Roman"/>
                <a:cs typeface="Times New Roman"/>
              </a:rPr>
              <a:t>.  </a:t>
            </a:r>
          </a:p>
          <a:p>
            <a:pPr marL="755650" indent="-285750">
              <a:lnSpc>
                <a:spcPct val="100000"/>
              </a:lnSpc>
              <a:spcBef>
                <a:spcPts val="440"/>
              </a:spcBef>
              <a:buFont typeface="Wingdings" panose="05000000000000000000" pitchFamily="2" charset="2"/>
              <a:buChar char="v"/>
            </a:pPr>
            <a:r>
              <a:rPr lang="en-US" sz="1800" b="1" spc="-5" dirty="0">
                <a:latin typeface="Times New Roman"/>
                <a:cs typeface="Times New Roman"/>
              </a:rPr>
              <a:t>Update project status.  Do not mark project compete unless it is complete.</a:t>
            </a:r>
          </a:p>
          <a:p>
            <a:pPr marL="755650" indent="-285750">
              <a:lnSpc>
                <a:spcPct val="100000"/>
              </a:lnSpc>
              <a:spcBef>
                <a:spcPts val="440"/>
              </a:spcBef>
              <a:buFont typeface="Wingdings" panose="05000000000000000000" pitchFamily="2" charset="2"/>
              <a:buChar char="v"/>
            </a:pPr>
            <a:r>
              <a:rPr lang="en-US" b="1" spc="-5" dirty="0">
                <a:latin typeface="Times New Roman"/>
                <a:cs typeface="Times New Roman"/>
              </a:rPr>
              <a:t>Invoices are required for all expenditures in Schedule B</a:t>
            </a:r>
            <a:endParaRPr lang="en-US" sz="1800" b="1" spc="-5" dirty="0">
              <a:latin typeface="Times New Roman"/>
              <a:cs typeface="Times New Roman"/>
            </a:endParaRPr>
          </a:p>
          <a:p>
            <a:pPr marL="755650" indent="-285750">
              <a:lnSpc>
                <a:spcPct val="100000"/>
              </a:lnSpc>
              <a:spcBef>
                <a:spcPts val="440"/>
              </a:spcBef>
              <a:buFont typeface="Wingdings" panose="05000000000000000000" pitchFamily="2" charset="2"/>
              <a:buChar char="v"/>
            </a:pPr>
            <a:r>
              <a:rPr lang="en-US" sz="1800" b="1" spc="-5" dirty="0">
                <a:latin typeface="Times New Roman"/>
                <a:cs typeface="Times New Roman"/>
              </a:rPr>
              <a:t>Report in the correct project, milestone, and appropriate year</a:t>
            </a:r>
          </a:p>
          <a:p>
            <a:pPr marL="755650" indent="-285750">
              <a:lnSpc>
                <a:spcPct val="100000"/>
              </a:lnSpc>
              <a:spcBef>
                <a:spcPts val="440"/>
              </a:spcBef>
              <a:buFont typeface="Wingdings" panose="05000000000000000000" pitchFamily="2" charset="2"/>
              <a:buChar char="v"/>
            </a:pPr>
            <a:r>
              <a:rPr lang="en-US" b="1" spc="-5" dirty="0">
                <a:latin typeface="Times New Roman"/>
                <a:cs typeface="Times New Roman"/>
              </a:rPr>
              <a:t>Upload invoice for expenditure and be sure to mark the correct box attaching the invoice to the expenditure.</a:t>
            </a:r>
          </a:p>
          <a:p>
            <a:pPr marL="755650" indent="-285750">
              <a:lnSpc>
                <a:spcPct val="100000"/>
              </a:lnSpc>
              <a:spcBef>
                <a:spcPts val="440"/>
              </a:spcBef>
              <a:buFont typeface="Wingdings" panose="05000000000000000000" pitchFamily="2" charset="2"/>
              <a:buChar char="v"/>
            </a:pPr>
            <a:r>
              <a:rPr lang="en-US" b="1" spc="-5" dirty="0">
                <a:latin typeface="Times New Roman"/>
                <a:cs typeface="Times New Roman"/>
              </a:rPr>
              <a:t>Do not enter any data for 2023 into Schedule B.</a:t>
            </a:r>
          </a:p>
          <a:p>
            <a:pPr marL="755650" indent="-285750">
              <a:lnSpc>
                <a:spcPct val="100000"/>
              </a:lnSpc>
              <a:spcBef>
                <a:spcPts val="440"/>
              </a:spcBef>
              <a:buFont typeface="Wingdings" panose="05000000000000000000" pitchFamily="2" charset="2"/>
              <a:buChar char="v"/>
            </a:pPr>
            <a:r>
              <a:rPr lang="en-US" sz="1800" b="1" spc="-5" dirty="0">
                <a:latin typeface="Times New Roman"/>
                <a:cs typeface="Times New Roman"/>
              </a:rPr>
              <a:t>Request advance payments or reimbursements.</a:t>
            </a:r>
          </a:p>
          <a:p>
            <a:pPr marL="755650" indent="-285750">
              <a:lnSpc>
                <a:spcPct val="100000"/>
              </a:lnSpc>
              <a:spcBef>
                <a:spcPts val="440"/>
              </a:spcBef>
              <a:buFont typeface="Wingdings" panose="05000000000000000000" pitchFamily="2" charset="2"/>
              <a:buChar char="v"/>
            </a:pPr>
            <a:r>
              <a:rPr sz="1800" b="1" dirty="0">
                <a:latin typeface="Times New Roman"/>
                <a:cs typeface="Times New Roman"/>
              </a:rPr>
              <a:t>Notify </a:t>
            </a:r>
            <a:r>
              <a:rPr sz="1800" b="1" spc="-5" dirty="0">
                <a:latin typeface="Times New Roman"/>
                <a:cs typeface="Times New Roman"/>
              </a:rPr>
              <a:t>PEMA </a:t>
            </a:r>
            <a:r>
              <a:rPr sz="1800" b="1" dirty="0">
                <a:latin typeface="Times New Roman"/>
                <a:cs typeface="Times New Roman"/>
              </a:rPr>
              <a:t>of </a:t>
            </a:r>
            <a:r>
              <a:rPr sz="1800" b="1" spc="-10" dirty="0">
                <a:latin typeface="Times New Roman"/>
                <a:cs typeface="Times New Roman"/>
              </a:rPr>
              <a:t>project</a:t>
            </a:r>
            <a:r>
              <a:rPr sz="1800" b="1" spc="-114" dirty="0">
                <a:latin typeface="Times New Roman"/>
                <a:cs typeface="Times New Roman"/>
              </a:rPr>
              <a:t> </a:t>
            </a:r>
            <a:r>
              <a:rPr sz="1800" b="1" dirty="0">
                <a:latin typeface="Times New Roman"/>
                <a:cs typeface="Times New Roman"/>
              </a:rPr>
              <a:t>completion</a:t>
            </a:r>
            <a:r>
              <a:rPr lang="en-US" b="1" dirty="0">
                <a:latin typeface="Times New Roman"/>
                <a:cs typeface="Times New Roman"/>
              </a:rPr>
              <a:t>.</a:t>
            </a:r>
            <a:endParaRPr sz="1800" dirty="0">
              <a:latin typeface="Times New Roman"/>
              <a:cs typeface="Times New Roman"/>
            </a:endParaRPr>
          </a:p>
        </p:txBody>
      </p:sp>
      <p:sp>
        <p:nvSpPr>
          <p:cNvPr id="8" name="TextBox 7">
            <a:extLst>
              <a:ext uri="{FF2B5EF4-FFF2-40B4-BE49-F238E27FC236}">
                <a16:creationId xmlns:a16="http://schemas.microsoft.com/office/drawing/2014/main" id="{4D4955B3-0B07-45C2-A1A1-1EE63DB2EE21}"/>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Section 3: Schedule B Summary</a:t>
            </a:r>
            <a:endParaRPr lang="en-US" sz="2800" b="1" dirty="0">
              <a:solidFill>
                <a:schemeClr val="bg1"/>
              </a:solidFill>
            </a:endParaRPr>
          </a:p>
        </p:txBody>
      </p:sp>
    </p:spTree>
    <p:extLst>
      <p:ext uri="{BB962C8B-B14F-4D97-AF65-F5344CB8AC3E}">
        <p14:creationId xmlns:p14="http://schemas.microsoft.com/office/powerpoint/2010/main" val="20691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500"/>
                                        <p:tgtEl>
                                          <p:spTgt spid="7">
                                            <p:txEl>
                                              <p:pRg st="7" end="7"/>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3BA93DF9-2079-47A5-958A-40BD426085A7}"/>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Section 4: Schedule C</a:t>
            </a:r>
            <a:endParaRPr lang="en-US" sz="2800" b="1" dirty="0">
              <a:solidFill>
                <a:schemeClr val="bg1"/>
              </a:solidFill>
            </a:endParaRPr>
          </a:p>
        </p:txBody>
      </p:sp>
      <p:grpSp>
        <p:nvGrpSpPr>
          <p:cNvPr id="8" name="Group 7">
            <a:extLst>
              <a:ext uri="{FF2B5EF4-FFF2-40B4-BE49-F238E27FC236}">
                <a16:creationId xmlns:a16="http://schemas.microsoft.com/office/drawing/2014/main" id="{2B5CC167-7285-4C1C-977E-9461B9154333}"/>
              </a:ext>
            </a:extLst>
          </p:cNvPr>
          <p:cNvGrpSpPr/>
          <p:nvPr/>
        </p:nvGrpSpPr>
        <p:grpSpPr>
          <a:xfrm>
            <a:off x="533400" y="1843371"/>
            <a:ext cx="7834993" cy="1993792"/>
            <a:chOff x="685800" y="1493691"/>
            <a:chExt cx="8153400" cy="1935309"/>
          </a:xfrm>
        </p:grpSpPr>
        <p:sp>
          <p:nvSpPr>
            <p:cNvPr id="6" name="Rectangle 5">
              <a:extLst>
                <a:ext uri="{FF2B5EF4-FFF2-40B4-BE49-F238E27FC236}">
                  <a16:creationId xmlns:a16="http://schemas.microsoft.com/office/drawing/2014/main" id="{6D16F006-6519-4EAF-8273-30C08E64B52B}"/>
                </a:ext>
              </a:extLst>
            </p:cNvPr>
            <p:cNvSpPr/>
            <p:nvPr/>
          </p:nvSpPr>
          <p:spPr>
            <a:xfrm>
              <a:off x="685800" y="1493691"/>
              <a:ext cx="8153400" cy="19353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15E21E7C-C572-4904-8C67-5CBFB2021803}"/>
                </a:ext>
              </a:extLst>
            </p:cNvPr>
            <p:cNvGrpSpPr/>
            <p:nvPr/>
          </p:nvGrpSpPr>
          <p:grpSpPr>
            <a:xfrm>
              <a:off x="803609" y="1623629"/>
              <a:ext cx="7864141" cy="1805371"/>
              <a:chOff x="495300" y="2119881"/>
              <a:chExt cx="7305675" cy="1956819"/>
            </a:xfrm>
            <a:scene3d>
              <a:camera prst="orthographicFront">
                <a:rot lat="0" lon="0" rev="0"/>
              </a:camera>
              <a:lightRig rig="contrasting" dir="t">
                <a:rot lat="0" lon="0" rev="7800000"/>
              </a:lightRig>
            </a:scene3d>
          </p:grpSpPr>
          <p:pic>
            <p:nvPicPr>
              <p:cNvPr id="22" name="Picture 21">
                <a:extLst>
                  <a:ext uri="{FF2B5EF4-FFF2-40B4-BE49-F238E27FC236}">
                    <a16:creationId xmlns:a16="http://schemas.microsoft.com/office/drawing/2014/main" id="{A109D7EE-16FC-41AF-92E3-7BC9D6236FCB}"/>
                  </a:ext>
                </a:extLst>
              </p:cNvPr>
              <p:cNvPicPr>
                <a:picLocks noChangeAspect="1"/>
              </p:cNvPicPr>
              <p:nvPr/>
            </p:nvPicPr>
            <p:blipFill>
              <a:blip r:embed="rId2"/>
              <a:stretch>
                <a:fillRect/>
              </a:stretch>
            </p:blipFill>
            <p:spPr>
              <a:xfrm>
                <a:off x="495300" y="2133600"/>
                <a:ext cx="3105150" cy="1809750"/>
              </a:xfrm>
              <a:prstGeom prst="rect">
                <a:avLst/>
              </a:prstGeom>
              <a:ln>
                <a:noFill/>
              </a:ln>
              <a:effectLst/>
              <a:sp3d>
                <a:bevelT w="139700" h="139700"/>
              </a:sp3d>
            </p:spPr>
          </p:pic>
          <p:pic>
            <p:nvPicPr>
              <p:cNvPr id="24" name="Picture 23">
                <a:extLst>
                  <a:ext uri="{FF2B5EF4-FFF2-40B4-BE49-F238E27FC236}">
                    <a16:creationId xmlns:a16="http://schemas.microsoft.com/office/drawing/2014/main" id="{3FEF2C84-B7EE-4333-B612-36344D8B961C}"/>
                  </a:ext>
                </a:extLst>
              </p:cNvPr>
              <p:cNvPicPr>
                <a:picLocks noChangeAspect="1"/>
              </p:cNvPicPr>
              <p:nvPr/>
            </p:nvPicPr>
            <p:blipFill>
              <a:blip r:embed="rId3"/>
              <a:stretch>
                <a:fillRect/>
              </a:stretch>
            </p:blipFill>
            <p:spPr>
              <a:xfrm>
                <a:off x="3600450" y="2133600"/>
                <a:ext cx="1990725" cy="1943100"/>
              </a:xfrm>
              <a:prstGeom prst="rect">
                <a:avLst/>
              </a:prstGeom>
              <a:ln>
                <a:noFill/>
              </a:ln>
              <a:effectLst/>
              <a:sp3d>
                <a:bevelT w="139700" h="139700"/>
              </a:sp3d>
            </p:spPr>
          </p:pic>
          <p:pic>
            <p:nvPicPr>
              <p:cNvPr id="26" name="Picture 25">
                <a:extLst>
                  <a:ext uri="{FF2B5EF4-FFF2-40B4-BE49-F238E27FC236}">
                    <a16:creationId xmlns:a16="http://schemas.microsoft.com/office/drawing/2014/main" id="{4F45F3B3-D31C-4706-8439-7CDBFEE74537}"/>
                  </a:ext>
                </a:extLst>
              </p:cNvPr>
              <p:cNvPicPr>
                <a:picLocks noChangeAspect="1"/>
              </p:cNvPicPr>
              <p:nvPr/>
            </p:nvPicPr>
            <p:blipFill>
              <a:blip r:embed="rId4"/>
              <a:stretch>
                <a:fillRect/>
              </a:stretch>
            </p:blipFill>
            <p:spPr>
              <a:xfrm>
                <a:off x="5591175" y="2124075"/>
                <a:ext cx="1143000" cy="1952625"/>
              </a:xfrm>
              <a:prstGeom prst="rect">
                <a:avLst/>
              </a:prstGeom>
              <a:ln>
                <a:noFill/>
              </a:ln>
              <a:effectLst/>
              <a:sp3d>
                <a:bevelT w="139700" h="139700"/>
              </a:sp3d>
            </p:spPr>
          </p:pic>
          <p:pic>
            <p:nvPicPr>
              <p:cNvPr id="28" name="Picture 27">
                <a:extLst>
                  <a:ext uri="{FF2B5EF4-FFF2-40B4-BE49-F238E27FC236}">
                    <a16:creationId xmlns:a16="http://schemas.microsoft.com/office/drawing/2014/main" id="{371393DC-E759-4458-B12D-DD1EA4C69EB9}"/>
                  </a:ext>
                </a:extLst>
              </p:cNvPr>
              <p:cNvPicPr>
                <a:picLocks noChangeAspect="1"/>
              </p:cNvPicPr>
              <p:nvPr/>
            </p:nvPicPr>
            <p:blipFill>
              <a:blip r:embed="rId5"/>
              <a:stretch>
                <a:fillRect/>
              </a:stretch>
            </p:blipFill>
            <p:spPr>
              <a:xfrm>
                <a:off x="6734175" y="2119881"/>
                <a:ext cx="1066800" cy="1809750"/>
              </a:xfrm>
              <a:prstGeom prst="rect">
                <a:avLst/>
              </a:prstGeom>
              <a:ln>
                <a:noFill/>
              </a:ln>
              <a:effectLst/>
              <a:sp3d>
                <a:bevelT w="139700" h="139700"/>
              </a:sp3d>
            </p:spPr>
          </p:pic>
        </p:grpSp>
      </p:grpSp>
      <p:grpSp>
        <p:nvGrpSpPr>
          <p:cNvPr id="9" name="Group 8">
            <a:extLst>
              <a:ext uri="{FF2B5EF4-FFF2-40B4-BE49-F238E27FC236}">
                <a16:creationId xmlns:a16="http://schemas.microsoft.com/office/drawing/2014/main" id="{EB2ADBAD-B632-44E5-99DA-B3AE0871A49F}"/>
              </a:ext>
            </a:extLst>
          </p:cNvPr>
          <p:cNvGrpSpPr/>
          <p:nvPr/>
        </p:nvGrpSpPr>
        <p:grpSpPr>
          <a:xfrm>
            <a:off x="533402" y="3810000"/>
            <a:ext cx="7834991" cy="2514600"/>
            <a:chOff x="610696" y="3568372"/>
            <a:chExt cx="7938289" cy="2843241"/>
          </a:xfrm>
        </p:grpSpPr>
        <p:sp>
          <p:nvSpPr>
            <p:cNvPr id="37" name="Rectangle 36">
              <a:extLst>
                <a:ext uri="{FF2B5EF4-FFF2-40B4-BE49-F238E27FC236}">
                  <a16:creationId xmlns:a16="http://schemas.microsoft.com/office/drawing/2014/main" id="{8C3377E3-0791-48CE-AF14-7D0F28709E6B}"/>
                </a:ext>
              </a:extLst>
            </p:cNvPr>
            <p:cNvSpPr/>
            <p:nvPr/>
          </p:nvSpPr>
          <p:spPr>
            <a:xfrm>
              <a:off x="610696" y="3568372"/>
              <a:ext cx="7938289" cy="28432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C4F957F0-A513-4DD6-BD07-57F4F46A7C12}"/>
                </a:ext>
              </a:extLst>
            </p:cNvPr>
            <p:cNvGrpSpPr/>
            <p:nvPr/>
          </p:nvGrpSpPr>
          <p:grpSpPr>
            <a:xfrm>
              <a:off x="712373" y="3717200"/>
              <a:ext cx="7740609" cy="2546380"/>
              <a:chOff x="641728" y="4064958"/>
              <a:chExt cx="7486119" cy="2617700"/>
            </a:xfrm>
          </p:grpSpPr>
          <p:pic>
            <p:nvPicPr>
              <p:cNvPr id="23" name="Picture 22">
                <a:extLst>
                  <a:ext uri="{FF2B5EF4-FFF2-40B4-BE49-F238E27FC236}">
                    <a16:creationId xmlns:a16="http://schemas.microsoft.com/office/drawing/2014/main" id="{58C0CC77-B065-43F8-A1FD-5D98BB488829}"/>
                  </a:ext>
                </a:extLst>
              </p:cNvPr>
              <p:cNvPicPr>
                <a:picLocks noChangeAspect="1"/>
              </p:cNvPicPr>
              <p:nvPr/>
            </p:nvPicPr>
            <p:blipFill rotWithShape="1">
              <a:blip r:embed="rId6"/>
              <a:srcRect l="11053" r="47178" b="12120"/>
              <a:stretch/>
            </p:blipFill>
            <p:spPr>
              <a:xfrm>
                <a:off x="641728" y="4065337"/>
                <a:ext cx="271141" cy="2617321"/>
              </a:xfrm>
              <a:prstGeom prst="rect">
                <a:avLst/>
              </a:prstGeom>
            </p:spPr>
          </p:pic>
          <p:pic>
            <p:nvPicPr>
              <p:cNvPr id="25" name="Picture 24">
                <a:extLst>
                  <a:ext uri="{FF2B5EF4-FFF2-40B4-BE49-F238E27FC236}">
                    <a16:creationId xmlns:a16="http://schemas.microsoft.com/office/drawing/2014/main" id="{CFDB76BB-4C33-4B03-822F-C6F038AF22F7}"/>
                  </a:ext>
                </a:extLst>
              </p:cNvPr>
              <p:cNvPicPr>
                <a:picLocks noChangeAspect="1"/>
              </p:cNvPicPr>
              <p:nvPr/>
            </p:nvPicPr>
            <p:blipFill rotWithShape="1">
              <a:blip r:embed="rId7"/>
              <a:srcRect t="721" r="14414" b="11164"/>
              <a:stretch/>
            </p:blipFill>
            <p:spPr>
              <a:xfrm>
                <a:off x="912868" y="4064958"/>
                <a:ext cx="649134" cy="2617320"/>
              </a:xfrm>
              <a:prstGeom prst="rect">
                <a:avLst/>
              </a:prstGeom>
            </p:spPr>
          </p:pic>
          <p:pic>
            <p:nvPicPr>
              <p:cNvPr id="27" name="Picture 26">
                <a:extLst>
                  <a:ext uri="{FF2B5EF4-FFF2-40B4-BE49-F238E27FC236}">
                    <a16:creationId xmlns:a16="http://schemas.microsoft.com/office/drawing/2014/main" id="{D72AB4AA-CAA9-442B-9D5D-5BD021B1CED9}"/>
                  </a:ext>
                </a:extLst>
              </p:cNvPr>
              <p:cNvPicPr>
                <a:picLocks noChangeAspect="1"/>
              </p:cNvPicPr>
              <p:nvPr/>
            </p:nvPicPr>
            <p:blipFill rotWithShape="1">
              <a:blip r:embed="rId8"/>
              <a:srcRect t="726" b="11317"/>
              <a:stretch/>
            </p:blipFill>
            <p:spPr>
              <a:xfrm>
                <a:off x="1459965" y="4069649"/>
                <a:ext cx="1168441" cy="2612631"/>
              </a:xfrm>
              <a:prstGeom prst="rect">
                <a:avLst/>
              </a:prstGeom>
            </p:spPr>
          </p:pic>
          <p:pic>
            <p:nvPicPr>
              <p:cNvPr id="29" name="Picture 28">
                <a:extLst>
                  <a:ext uri="{FF2B5EF4-FFF2-40B4-BE49-F238E27FC236}">
                    <a16:creationId xmlns:a16="http://schemas.microsoft.com/office/drawing/2014/main" id="{1F9E53B3-68CC-4A31-B0FA-581AC2EB9AA9}"/>
                  </a:ext>
                </a:extLst>
              </p:cNvPr>
              <p:cNvPicPr>
                <a:picLocks noChangeAspect="1"/>
              </p:cNvPicPr>
              <p:nvPr/>
            </p:nvPicPr>
            <p:blipFill rotWithShape="1">
              <a:blip r:embed="rId9"/>
              <a:srcRect t="875" b="21149"/>
              <a:stretch/>
            </p:blipFill>
            <p:spPr>
              <a:xfrm>
                <a:off x="2604978" y="4064958"/>
                <a:ext cx="1291435" cy="2612631"/>
              </a:xfrm>
              <a:prstGeom prst="rect">
                <a:avLst/>
              </a:prstGeom>
            </p:spPr>
          </p:pic>
          <p:pic>
            <p:nvPicPr>
              <p:cNvPr id="30" name="Picture 29">
                <a:extLst>
                  <a:ext uri="{FF2B5EF4-FFF2-40B4-BE49-F238E27FC236}">
                    <a16:creationId xmlns:a16="http://schemas.microsoft.com/office/drawing/2014/main" id="{EF62A4AD-CF8F-4CDA-AAB5-B737F834CADD}"/>
                  </a:ext>
                </a:extLst>
              </p:cNvPr>
              <p:cNvPicPr>
                <a:picLocks noChangeAspect="1"/>
              </p:cNvPicPr>
              <p:nvPr/>
            </p:nvPicPr>
            <p:blipFill rotWithShape="1">
              <a:blip r:embed="rId10"/>
              <a:srcRect b="19890"/>
              <a:stretch/>
            </p:blipFill>
            <p:spPr>
              <a:xfrm>
                <a:off x="3896413" y="4064959"/>
                <a:ext cx="971261" cy="2612631"/>
              </a:xfrm>
              <a:prstGeom prst="rect">
                <a:avLst/>
              </a:prstGeom>
            </p:spPr>
          </p:pic>
          <p:pic>
            <p:nvPicPr>
              <p:cNvPr id="31" name="Picture 30">
                <a:extLst>
                  <a:ext uri="{FF2B5EF4-FFF2-40B4-BE49-F238E27FC236}">
                    <a16:creationId xmlns:a16="http://schemas.microsoft.com/office/drawing/2014/main" id="{B82F1195-5658-4D37-8D11-9D61A1ACAA27}"/>
                  </a:ext>
                </a:extLst>
              </p:cNvPr>
              <p:cNvPicPr>
                <a:picLocks noChangeAspect="1"/>
              </p:cNvPicPr>
              <p:nvPr/>
            </p:nvPicPr>
            <p:blipFill rotWithShape="1">
              <a:blip r:embed="rId11"/>
              <a:srcRect l="5151" t="724" r="7453" b="20743"/>
              <a:stretch/>
            </p:blipFill>
            <p:spPr>
              <a:xfrm>
                <a:off x="5378250" y="4064958"/>
                <a:ext cx="961446" cy="2612631"/>
              </a:xfrm>
              <a:prstGeom prst="rect">
                <a:avLst/>
              </a:prstGeom>
            </p:spPr>
          </p:pic>
          <p:pic>
            <p:nvPicPr>
              <p:cNvPr id="32" name="Picture 31">
                <a:extLst>
                  <a:ext uri="{FF2B5EF4-FFF2-40B4-BE49-F238E27FC236}">
                    <a16:creationId xmlns:a16="http://schemas.microsoft.com/office/drawing/2014/main" id="{328A3C74-8571-4290-A486-40B185047462}"/>
                  </a:ext>
                </a:extLst>
              </p:cNvPr>
              <p:cNvPicPr>
                <a:picLocks noChangeAspect="1"/>
              </p:cNvPicPr>
              <p:nvPr/>
            </p:nvPicPr>
            <p:blipFill rotWithShape="1">
              <a:blip r:embed="rId12"/>
              <a:srcRect l="5467" t="1554" b="12102"/>
              <a:stretch/>
            </p:blipFill>
            <p:spPr>
              <a:xfrm>
                <a:off x="6283248" y="4064958"/>
                <a:ext cx="949534" cy="2612631"/>
              </a:xfrm>
              <a:prstGeom prst="rect">
                <a:avLst/>
              </a:prstGeom>
            </p:spPr>
          </p:pic>
          <p:pic>
            <p:nvPicPr>
              <p:cNvPr id="33" name="Picture 32">
                <a:extLst>
                  <a:ext uri="{FF2B5EF4-FFF2-40B4-BE49-F238E27FC236}">
                    <a16:creationId xmlns:a16="http://schemas.microsoft.com/office/drawing/2014/main" id="{268F25E9-12B3-4B18-A909-5EF8DAE941A0}"/>
                  </a:ext>
                </a:extLst>
              </p:cNvPr>
              <p:cNvPicPr>
                <a:picLocks noChangeAspect="1"/>
              </p:cNvPicPr>
              <p:nvPr/>
            </p:nvPicPr>
            <p:blipFill rotWithShape="1">
              <a:blip r:embed="rId13"/>
              <a:srcRect l="11489" t="1511" b="11000"/>
              <a:stretch/>
            </p:blipFill>
            <p:spPr>
              <a:xfrm>
                <a:off x="7178313" y="4064959"/>
                <a:ext cx="949534" cy="2612631"/>
              </a:xfrm>
              <a:prstGeom prst="rect">
                <a:avLst/>
              </a:prstGeom>
            </p:spPr>
          </p:pic>
          <p:pic>
            <p:nvPicPr>
              <p:cNvPr id="35" name="Picture 34">
                <a:extLst>
                  <a:ext uri="{FF2B5EF4-FFF2-40B4-BE49-F238E27FC236}">
                    <a16:creationId xmlns:a16="http://schemas.microsoft.com/office/drawing/2014/main" id="{1E679E59-03E5-42A0-BCE5-9D016765A981}"/>
                  </a:ext>
                </a:extLst>
              </p:cNvPr>
              <p:cNvPicPr>
                <a:picLocks noChangeAspect="1"/>
              </p:cNvPicPr>
              <p:nvPr/>
            </p:nvPicPr>
            <p:blipFill rotWithShape="1">
              <a:blip r:embed="rId14"/>
              <a:srcRect t="1025" b="11018"/>
              <a:stretch/>
            </p:blipFill>
            <p:spPr>
              <a:xfrm>
                <a:off x="4866065" y="4064959"/>
                <a:ext cx="560305" cy="2612631"/>
              </a:xfrm>
              <a:prstGeom prst="rect">
                <a:avLst/>
              </a:prstGeom>
            </p:spPr>
          </p:pic>
        </p:grpSp>
      </p:grpSp>
      <p:sp>
        <p:nvSpPr>
          <p:cNvPr id="10" name="TextBox 9">
            <a:extLst>
              <a:ext uri="{FF2B5EF4-FFF2-40B4-BE49-F238E27FC236}">
                <a16:creationId xmlns:a16="http://schemas.microsoft.com/office/drawing/2014/main" id="{D76FC467-347C-422A-91B7-A64B03DAD164}"/>
              </a:ext>
            </a:extLst>
          </p:cNvPr>
          <p:cNvSpPr txBox="1"/>
          <p:nvPr/>
        </p:nvSpPr>
        <p:spPr>
          <a:xfrm>
            <a:off x="152399" y="1019599"/>
            <a:ext cx="8839199" cy="338554"/>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Reserves and Deferrals</a:t>
            </a:r>
          </a:p>
        </p:txBody>
      </p:sp>
      <p:grpSp>
        <p:nvGrpSpPr>
          <p:cNvPr id="7" name="Group 6">
            <a:extLst>
              <a:ext uri="{FF2B5EF4-FFF2-40B4-BE49-F238E27FC236}">
                <a16:creationId xmlns:a16="http://schemas.microsoft.com/office/drawing/2014/main" id="{F7893055-1703-4F5C-88C2-AF6201E767CC}"/>
              </a:ext>
            </a:extLst>
          </p:cNvPr>
          <p:cNvGrpSpPr/>
          <p:nvPr/>
        </p:nvGrpSpPr>
        <p:grpSpPr>
          <a:xfrm>
            <a:off x="2856593" y="2440342"/>
            <a:ext cx="3163207" cy="2322158"/>
            <a:chOff x="2551769" y="2600762"/>
            <a:chExt cx="3163207" cy="2322158"/>
          </a:xfrm>
        </p:grpSpPr>
        <p:sp>
          <p:nvSpPr>
            <p:cNvPr id="34" name="Rectangle 33">
              <a:extLst>
                <a:ext uri="{FF2B5EF4-FFF2-40B4-BE49-F238E27FC236}">
                  <a16:creationId xmlns:a16="http://schemas.microsoft.com/office/drawing/2014/main" id="{24970F80-DCCA-48C0-B889-639E9DFEF5E5}"/>
                </a:ext>
              </a:extLst>
            </p:cNvPr>
            <p:cNvSpPr/>
            <p:nvPr/>
          </p:nvSpPr>
          <p:spPr>
            <a:xfrm>
              <a:off x="2681376" y="4275220"/>
              <a:ext cx="3033600" cy="647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Summary of Deferrals</a:t>
              </a:r>
            </a:p>
          </p:txBody>
        </p:sp>
        <p:sp>
          <p:nvSpPr>
            <p:cNvPr id="38" name="Rectangle 37">
              <a:extLst>
                <a:ext uri="{FF2B5EF4-FFF2-40B4-BE49-F238E27FC236}">
                  <a16:creationId xmlns:a16="http://schemas.microsoft.com/office/drawing/2014/main" id="{2AF19F06-3654-43A1-8BF2-C457FB8768FE}"/>
                </a:ext>
              </a:extLst>
            </p:cNvPr>
            <p:cNvSpPr/>
            <p:nvPr/>
          </p:nvSpPr>
          <p:spPr>
            <a:xfrm>
              <a:off x="2551769" y="2600762"/>
              <a:ext cx="3087439" cy="783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Summary of Reserve Cap and Allocation totals</a:t>
              </a:r>
            </a:p>
          </p:txBody>
        </p:sp>
      </p:grpSp>
      <p:grpSp>
        <p:nvGrpSpPr>
          <p:cNvPr id="2" name="Group 1">
            <a:extLst>
              <a:ext uri="{FF2B5EF4-FFF2-40B4-BE49-F238E27FC236}">
                <a16:creationId xmlns:a16="http://schemas.microsoft.com/office/drawing/2014/main" id="{C2E232F7-46B3-43F5-A2E7-4C3D00259DDB}"/>
              </a:ext>
            </a:extLst>
          </p:cNvPr>
          <p:cNvGrpSpPr/>
          <p:nvPr/>
        </p:nvGrpSpPr>
        <p:grpSpPr>
          <a:xfrm>
            <a:off x="533400" y="1327419"/>
            <a:ext cx="3304674" cy="442634"/>
            <a:chOff x="293216" y="1934980"/>
            <a:chExt cx="3233402" cy="448647"/>
          </a:xfrm>
        </p:grpSpPr>
        <p:sp>
          <p:nvSpPr>
            <p:cNvPr id="39" name="Rectangle 38">
              <a:extLst>
                <a:ext uri="{FF2B5EF4-FFF2-40B4-BE49-F238E27FC236}">
                  <a16:creationId xmlns:a16="http://schemas.microsoft.com/office/drawing/2014/main" id="{9F0FAE95-2F1C-4F94-9481-D2B876643409}"/>
                </a:ext>
              </a:extLst>
            </p:cNvPr>
            <p:cNvSpPr/>
            <p:nvPr/>
          </p:nvSpPr>
          <p:spPr>
            <a:xfrm>
              <a:off x="293216" y="1934980"/>
              <a:ext cx="3233402" cy="448647"/>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7457C312-942A-4503-A624-4289593AD653}"/>
                </a:ext>
              </a:extLst>
            </p:cNvPr>
            <p:cNvPicPr>
              <a:picLocks noChangeAspect="1"/>
            </p:cNvPicPr>
            <p:nvPr/>
          </p:nvPicPr>
          <p:blipFill>
            <a:blip r:embed="rId15"/>
            <a:stretch>
              <a:fillRect/>
            </a:stretch>
          </p:blipFill>
          <p:spPr>
            <a:xfrm>
              <a:off x="393463" y="1985174"/>
              <a:ext cx="3028950" cy="33855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611B0DD9-3AFD-4918-BDA0-BF4586F0E334}"/>
              </a:ext>
            </a:extLst>
          </p:cNvPr>
          <p:cNvSpPr txBox="1"/>
          <p:nvPr/>
        </p:nvSpPr>
        <p:spPr>
          <a:xfrm>
            <a:off x="152400" y="305688"/>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Section 4: Reserves and Deferrals</a:t>
            </a:r>
            <a:endParaRPr lang="en-US" sz="2800" b="1" dirty="0">
              <a:solidFill>
                <a:schemeClr val="bg1"/>
              </a:solidFill>
            </a:endParaRPr>
          </a:p>
        </p:txBody>
      </p:sp>
      <p:grpSp>
        <p:nvGrpSpPr>
          <p:cNvPr id="15" name="Group 14">
            <a:extLst>
              <a:ext uri="{FF2B5EF4-FFF2-40B4-BE49-F238E27FC236}">
                <a16:creationId xmlns:a16="http://schemas.microsoft.com/office/drawing/2014/main" id="{FD89A064-97BE-4FBE-9D76-5265E2362B4B}"/>
              </a:ext>
            </a:extLst>
          </p:cNvPr>
          <p:cNvGrpSpPr/>
          <p:nvPr/>
        </p:nvGrpSpPr>
        <p:grpSpPr>
          <a:xfrm>
            <a:off x="728038" y="1323166"/>
            <a:ext cx="8222673" cy="2626782"/>
            <a:chOff x="250646" y="745499"/>
            <a:chExt cx="8565882" cy="2626782"/>
          </a:xfrm>
        </p:grpSpPr>
        <p:grpSp>
          <p:nvGrpSpPr>
            <p:cNvPr id="47" name="Group 46">
              <a:extLst>
                <a:ext uri="{FF2B5EF4-FFF2-40B4-BE49-F238E27FC236}">
                  <a16:creationId xmlns:a16="http://schemas.microsoft.com/office/drawing/2014/main" id="{5408E644-FC8E-4E13-BBBB-1F014207A967}"/>
                </a:ext>
              </a:extLst>
            </p:cNvPr>
            <p:cNvGrpSpPr/>
            <p:nvPr/>
          </p:nvGrpSpPr>
          <p:grpSpPr>
            <a:xfrm>
              <a:off x="250646" y="1378489"/>
              <a:ext cx="7834993" cy="1993792"/>
              <a:chOff x="685800" y="1493691"/>
              <a:chExt cx="8153400" cy="1935309"/>
            </a:xfrm>
          </p:grpSpPr>
          <p:sp>
            <p:nvSpPr>
              <p:cNvPr id="48" name="Rectangle 47">
                <a:extLst>
                  <a:ext uri="{FF2B5EF4-FFF2-40B4-BE49-F238E27FC236}">
                    <a16:creationId xmlns:a16="http://schemas.microsoft.com/office/drawing/2014/main" id="{0C92E957-F850-4B6F-AA09-39972BD36BE7}"/>
                  </a:ext>
                </a:extLst>
              </p:cNvPr>
              <p:cNvSpPr/>
              <p:nvPr/>
            </p:nvSpPr>
            <p:spPr>
              <a:xfrm>
                <a:off x="685800" y="1493691"/>
                <a:ext cx="8153400" cy="1935309"/>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C8A3D2F-BF64-42F4-A160-7E9058E1E379}"/>
                  </a:ext>
                </a:extLst>
              </p:cNvPr>
              <p:cNvGrpSpPr/>
              <p:nvPr/>
            </p:nvGrpSpPr>
            <p:grpSpPr>
              <a:xfrm>
                <a:off x="803609" y="1623629"/>
                <a:ext cx="7864141" cy="1805371"/>
                <a:chOff x="495300" y="2119881"/>
                <a:chExt cx="7305675" cy="1956819"/>
              </a:xfrm>
              <a:scene3d>
                <a:camera prst="orthographicFront">
                  <a:rot lat="0" lon="0" rev="0"/>
                </a:camera>
                <a:lightRig rig="contrasting" dir="t">
                  <a:rot lat="0" lon="0" rev="7800000"/>
                </a:lightRig>
              </a:scene3d>
            </p:grpSpPr>
            <p:pic>
              <p:nvPicPr>
                <p:cNvPr id="52" name="Picture 51">
                  <a:extLst>
                    <a:ext uri="{FF2B5EF4-FFF2-40B4-BE49-F238E27FC236}">
                      <a16:creationId xmlns:a16="http://schemas.microsoft.com/office/drawing/2014/main" id="{33FA54A4-BC02-4604-BB03-18799E15DBE9}"/>
                    </a:ext>
                  </a:extLst>
                </p:cNvPr>
                <p:cNvPicPr>
                  <a:picLocks noChangeAspect="1"/>
                </p:cNvPicPr>
                <p:nvPr/>
              </p:nvPicPr>
              <p:blipFill>
                <a:blip r:embed="rId3"/>
                <a:stretch>
                  <a:fillRect/>
                </a:stretch>
              </p:blipFill>
              <p:spPr>
                <a:xfrm>
                  <a:off x="495300" y="2133600"/>
                  <a:ext cx="3105150" cy="1809750"/>
                </a:xfrm>
                <a:prstGeom prst="rect">
                  <a:avLst/>
                </a:prstGeom>
                <a:ln>
                  <a:noFill/>
                </a:ln>
                <a:effectLst/>
                <a:sp3d>
                  <a:bevelT w="139700" h="139700"/>
                </a:sp3d>
              </p:spPr>
            </p:pic>
            <p:pic>
              <p:nvPicPr>
                <p:cNvPr id="54" name="Picture 53">
                  <a:extLst>
                    <a:ext uri="{FF2B5EF4-FFF2-40B4-BE49-F238E27FC236}">
                      <a16:creationId xmlns:a16="http://schemas.microsoft.com/office/drawing/2014/main" id="{522A2817-8CD6-43D8-90D7-F3E5D2BEF265}"/>
                    </a:ext>
                  </a:extLst>
                </p:cNvPr>
                <p:cNvPicPr>
                  <a:picLocks noChangeAspect="1"/>
                </p:cNvPicPr>
                <p:nvPr/>
              </p:nvPicPr>
              <p:blipFill>
                <a:blip r:embed="rId4"/>
                <a:stretch>
                  <a:fillRect/>
                </a:stretch>
              </p:blipFill>
              <p:spPr>
                <a:xfrm>
                  <a:off x="3600450" y="2133600"/>
                  <a:ext cx="1990725" cy="1943100"/>
                </a:xfrm>
                <a:prstGeom prst="rect">
                  <a:avLst/>
                </a:prstGeom>
                <a:ln>
                  <a:noFill/>
                </a:ln>
                <a:effectLst/>
                <a:sp3d>
                  <a:bevelT w="139700" h="139700"/>
                </a:sp3d>
              </p:spPr>
            </p:pic>
            <p:pic>
              <p:nvPicPr>
                <p:cNvPr id="56" name="Picture 55">
                  <a:extLst>
                    <a:ext uri="{FF2B5EF4-FFF2-40B4-BE49-F238E27FC236}">
                      <a16:creationId xmlns:a16="http://schemas.microsoft.com/office/drawing/2014/main" id="{CB5255EA-5E8B-418C-ABC8-A28EDC5CC660}"/>
                    </a:ext>
                  </a:extLst>
                </p:cNvPr>
                <p:cNvPicPr>
                  <a:picLocks noChangeAspect="1"/>
                </p:cNvPicPr>
                <p:nvPr/>
              </p:nvPicPr>
              <p:blipFill>
                <a:blip r:embed="rId5"/>
                <a:stretch>
                  <a:fillRect/>
                </a:stretch>
              </p:blipFill>
              <p:spPr>
                <a:xfrm>
                  <a:off x="5591175" y="2124075"/>
                  <a:ext cx="1143000" cy="1952625"/>
                </a:xfrm>
                <a:prstGeom prst="rect">
                  <a:avLst/>
                </a:prstGeom>
                <a:ln>
                  <a:noFill/>
                </a:ln>
                <a:effectLst/>
                <a:sp3d>
                  <a:bevelT w="139700" h="139700"/>
                </a:sp3d>
              </p:spPr>
            </p:pic>
            <p:pic>
              <p:nvPicPr>
                <p:cNvPr id="57" name="Picture 56">
                  <a:extLst>
                    <a:ext uri="{FF2B5EF4-FFF2-40B4-BE49-F238E27FC236}">
                      <a16:creationId xmlns:a16="http://schemas.microsoft.com/office/drawing/2014/main" id="{8225179C-5CC0-4A9D-8A0B-3B4FE4EB0A78}"/>
                    </a:ext>
                  </a:extLst>
                </p:cNvPr>
                <p:cNvPicPr>
                  <a:picLocks noChangeAspect="1"/>
                </p:cNvPicPr>
                <p:nvPr/>
              </p:nvPicPr>
              <p:blipFill>
                <a:blip r:embed="rId6"/>
                <a:stretch>
                  <a:fillRect/>
                </a:stretch>
              </p:blipFill>
              <p:spPr>
                <a:xfrm>
                  <a:off x="6734175" y="2119881"/>
                  <a:ext cx="1066800" cy="1809750"/>
                </a:xfrm>
                <a:prstGeom prst="rect">
                  <a:avLst/>
                </a:prstGeom>
                <a:ln>
                  <a:noFill/>
                </a:ln>
                <a:effectLst/>
                <a:sp3d>
                  <a:bevelT w="139700" h="139700"/>
                </a:sp3d>
              </p:spPr>
            </p:pic>
          </p:grpSp>
        </p:grpSp>
        <p:grpSp>
          <p:nvGrpSpPr>
            <p:cNvPr id="14" name="Group 13">
              <a:extLst>
                <a:ext uri="{FF2B5EF4-FFF2-40B4-BE49-F238E27FC236}">
                  <a16:creationId xmlns:a16="http://schemas.microsoft.com/office/drawing/2014/main" id="{3FF712B3-22F2-4BD2-AF06-654DB31BA2A5}"/>
                </a:ext>
              </a:extLst>
            </p:cNvPr>
            <p:cNvGrpSpPr/>
            <p:nvPr/>
          </p:nvGrpSpPr>
          <p:grpSpPr>
            <a:xfrm>
              <a:off x="3196591" y="745499"/>
              <a:ext cx="5619937" cy="2567706"/>
              <a:chOff x="3196591" y="745499"/>
              <a:chExt cx="5619937" cy="2567706"/>
            </a:xfrm>
          </p:grpSpPr>
          <p:sp>
            <p:nvSpPr>
              <p:cNvPr id="77" name="Arrow: Curved Left 76">
                <a:extLst>
                  <a:ext uri="{FF2B5EF4-FFF2-40B4-BE49-F238E27FC236}">
                    <a16:creationId xmlns:a16="http://schemas.microsoft.com/office/drawing/2014/main" id="{CFD9F734-D98D-4659-88E7-DB9B5E67D720}"/>
                  </a:ext>
                </a:extLst>
              </p:cNvPr>
              <p:cNvSpPr/>
              <p:nvPr/>
            </p:nvSpPr>
            <p:spPr>
              <a:xfrm>
                <a:off x="8085008" y="761846"/>
                <a:ext cx="731520" cy="1216152"/>
              </a:xfrm>
              <a:prstGeom prst="curvedLef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1" name="Rectangle 80">
                <a:extLst>
                  <a:ext uri="{FF2B5EF4-FFF2-40B4-BE49-F238E27FC236}">
                    <a16:creationId xmlns:a16="http://schemas.microsoft.com/office/drawing/2014/main" id="{076D719F-CF61-4486-9BD1-7BABAC5AE43F}"/>
                  </a:ext>
                </a:extLst>
              </p:cNvPr>
              <p:cNvSpPr/>
              <p:nvPr/>
            </p:nvSpPr>
            <p:spPr>
              <a:xfrm>
                <a:off x="5784863" y="745499"/>
                <a:ext cx="2281999" cy="6477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lumMod val="85000"/>
                      </a:schemeClr>
                    </a:solidFill>
                  </a:rPr>
                  <a:t>Summary of Reserve Cap and Allocation totals</a:t>
                </a:r>
              </a:p>
            </p:txBody>
          </p:sp>
          <p:sp>
            <p:nvSpPr>
              <p:cNvPr id="58" name="Oval 57">
                <a:extLst>
                  <a:ext uri="{FF2B5EF4-FFF2-40B4-BE49-F238E27FC236}">
                    <a16:creationId xmlns:a16="http://schemas.microsoft.com/office/drawing/2014/main" id="{D61ECF97-A8CB-49F3-A91A-6DEC38C68275}"/>
                  </a:ext>
                </a:extLst>
              </p:cNvPr>
              <p:cNvSpPr/>
              <p:nvPr/>
            </p:nvSpPr>
            <p:spPr>
              <a:xfrm>
                <a:off x="3196591" y="1487821"/>
                <a:ext cx="1953194" cy="18253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85000"/>
                      </a:schemeClr>
                    </a:solidFill>
                  </a:rPr>
                  <a:t>Top Section</a:t>
                </a:r>
              </a:p>
            </p:txBody>
          </p:sp>
        </p:grpSp>
      </p:grpSp>
      <p:grpSp>
        <p:nvGrpSpPr>
          <p:cNvPr id="17" name="Group 16">
            <a:extLst>
              <a:ext uri="{FF2B5EF4-FFF2-40B4-BE49-F238E27FC236}">
                <a16:creationId xmlns:a16="http://schemas.microsoft.com/office/drawing/2014/main" id="{353FA499-CB9B-44DC-9F3C-830896B8C573}"/>
              </a:ext>
            </a:extLst>
          </p:cNvPr>
          <p:cNvGrpSpPr/>
          <p:nvPr/>
        </p:nvGrpSpPr>
        <p:grpSpPr>
          <a:xfrm>
            <a:off x="-213098" y="3414969"/>
            <a:ext cx="8477567" cy="2909631"/>
            <a:chOff x="-366720" y="4267580"/>
            <a:chExt cx="8794058" cy="3319651"/>
          </a:xfrm>
        </p:grpSpPr>
        <p:grpSp>
          <p:nvGrpSpPr>
            <p:cNvPr id="16" name="Group 15">
              <a:extLst>
                <a:ext uri="{FF2B5EF4-FFF2-40B4-BE49-F238E27FC236}">
                  <a16:creationId xmlns:a16="http://schemas.microsoft.com/office/drawing/2014/main" id="{D46832B8-0AB5-4810-AEE5-38DF837BC4E6}"/>
                </a:ext>
              </a:extLst>
            </p:cNvPr>
            <p:cNvGrpSpPr/>
            <p:nvPr/>
          </p:nvGrpSpPr>
          <p:grpSpPr>
            <a:xfrm>
              <a:off x="-366720" y="4267580"/>
              <a:ext cx="8794058" cy="3319651"/>
              <a:chOff x="-366720" y="4267580"/>
              <a:chExt cx="8794058" cy="3319651"/>
            </a:xfrm>
          </p:grpSpPr>
          <p:grpSp>
            <p:nvGrpSpPr>
              <p:cNvPr id="8" name="Group 7">
                <a:extLst>
                  <a:ext uri="{FF2B5EF4-FFF2-40B4-BE49-F238E27FC236}">
                    <a16:creationId xmlns:a16="http://schemas.microsoft.com/office/drawing/2014/main" id="{3A5BE6BC-9A7C-4820-9A13-0F1379BE7C2D}"/>
                  </a:ext>
                </a:extLst>
              </p:cNvPr>
              <p:cNvGrpSpPr/>
              <p:nvPr/>
            </p:nvGrpSpPr>
            <p:grpSpPr>
              <a:xfrm>
                <a:off x="-366720" y="4267580"/>
                <a:ext cx="2907530" cy="1464925"/>
                <a:chOff x="646738" y="4292447"/>
                <a:chExt cx="2907530" cy="1464925"/>
              </a:xfrm>
            </p:grpSpPr>
            <p:sp>
              <p:nvSpPr>
                <p:cNvPr id="39" name="Arrow: Curved Left 38">
                  <a:extLst>
                    <a:ext uri="{FF2B5EF4-FFF2-40B4-BE49-F238E27FC236}">
                      <a16:creationId xmlns:a16="http://schemas.microsoft.com/office/drawing/2014/main" id="{EF513468-85DA-4C36-8BFB-1A77FF60C5A4}"/>
                    </a:ext>
                  </a:extLst>
                </p:cNvPr>
                <p:cNvSpPr/>
                <p:nvPr/>
              </p:nvSpPr>
              <p:spPr>
                <a:xfrm flipH="1">
                  <a:off x="646738" y="4314898"/>
                  <a:ext cx="952452" cy="1442474"/>
                </a:xfrm>
                <a:prstGeom prst="curved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C416AA93-A449-41F4-8742-A868FD0C82A7}"/>
                    </a:ext>
                  </a:extLst>
                </p:cNvPr>
                <p:cNvSpPr/>
                <p:nvPr/>
              </p:nvSpPr>
              <p:spPr>
                <a:xfrm>
                  <a:off x="1601074" y="4292447"/>
                  <a:ext cx="1953194" cy="6477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Summary of Deferrals</a:t>
                  </a:r>
                </a:p>
              </p:txBody>
            </p:sp>
          </p:grpSp>
          <p:grpSp>
            <p:nvGrpSpPr>
              <p:cNvPr id="95" name="Group 94">
                <a:extLst>
                  <a:ext uri="{FF2B5EF4-FFF2-40B4-BE49-F238E27FC236}">
                    <a16:creationId xmlns:a16="http://schemas.microsoft.com/office/drawing/2014/main" id="{52B3E16C-718F-443B-A0A1-4B9E09C59141}"/>
                  </a:ext>
                </a:extLst>
              </p:cNvPr>
              <p:cNvGrpSpPr/>
              <p:nvPr/>
            </p:nvGrpSpPr>
            <p:grpSpPr>
              <a:xfrm>
                <a:off x="584181" y="4920231"/>
                <a:ext cx="7843157" cy="2667000"/>
                <a:chOff x="610696" y="3623941"/>
                <a:chExt cx="7938289" cy="2732103"/>
              </a:xfrm>
            </p:grpSpPr>
            <p:sp>
              <p:nvSpPr>
                <p:cNvPr id="96" name="Rectangle 95">
                  <a:extLst>
                    <a:ext uri="{FF2B5EF4-FFF2-40B4-BE49-F238E27FC236}">
                      <a16:creationId xmlns:a16="http://schemas.microsoft.com/office/drawing/2014/main" id="{06138058-C325-4286-A2F8-D16231AE6313}"/>
                    </a:ext>
                  </a:extLst>
                </p:cNvPr>
                <p:cNvSpPr/>
                <p:nvPr/>
              </p:nvSpPr>
              <p:spPr>
                <a:xfrm>
                  <a:off x="610696" y="3623941"/>
                  <a:ext cx="7938289" cy="27321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103F00C0-B019-410C-AD23-AA8281B0FD29}"/>
                    </a:ext>
                  </a:extLst>
                </p:cNvPr>
                <p:cNvGrpSpPr/>
                <p:nvPr/>
              </p:nvGrpSpPr>
              <p:grpSpPr>
                <a:xfrm>
                  <a:off x="712373" y="3717200"/>
                  <a:ext cx="7740609" cy="2546380"/>
                  <a:chOff x="641728" y="4064958"/>
                  <a:chExt cx="7486119" cy="2617700"/>
                </a:xfrm>
              </p:grpSpPr>
              <p:pic>
                <p:nvPicPr>
                  <p:cNvPr id="98" name="Picture 97">
                    <a:extLst>
                      <a:ext uri="{FF2B5EF4-FFF2-40B4-BE49-F238E27FC236}">
                        <a16:creationId xmlns:a16="http://schemas.microsoft.com/office/drawing/2014/main" id="{E915F314-97EC-4DDE-ADAC-3338C569D390}"/>
                      </a:ext>
                    </a:extLst>
                  </p:cNvPr>
                  <p:cNvPicPr>
                    <a:picLocks noChangeAspect="1"/>
                  </p:cNvPicPr>
                  <p:nvPr/>
                </p:nvPicPr>
                <p:blipFill rotWithShape="1">
                  <a:blip r:embed="rId7"/>
                  <a:srcRect l="11053" r="47178" b="12120"/>
                  <a:stretch/>
                </p:blipFill>
                <p:spPr>
                  <a:xfrm>
                    <a:off x="641728" y="4065337"/>
                    <a:ext cx="271141" cy="2617321"/>
                  </a:xfrm>
                  <a:prstGeom prst="rect">
                    <a:avLst/>
                  </a:prstGeom>
                </p:spPr>
              </p:pic>
              <p:pic>
                <p:nvPicPr>
                  <p:cNvPr id="99" name="Picture 98">
                    <a:extLst>
                      <a:ext uri="{FF2B5EF4-FFF2-40B4-BE49-F238E27FC236}">
                        <a16:creationId xmlns:a16="http://schemas.microsoft.com/office/drawing/2014/main" id="{784DBE3F-258E-4E85-B411-71387AE8C77C}"/>
                      </a:ext>
                    </a:extLst>
                  </p:cNvPr>
                  <p:cNvPicPr>
                    <a:picLocks noChangeAspect="1"/>
                  </p:cNvPicPr>
                  <p:nvPr/>
                </p:nvPicPr>
                <p:blipFill rotWithShape="1">
                  <a:blip r:embed="rId8"/>
                  <a:srcRect t="721" r="14414" b="11164"/>
                  <a:stretch/>
                </p:blipFill>
                <p:spPr>
                  <a:xfrm>
                    <a:off x="912868" y="4064958"/>
                    <a:ext cx="649134" cy="2617320"/>
                  </a:xfrm>
                  <a:prstGeom prst="rect">
                    <a:avLst/>
                  </a:prstGeom>
                </p:spPr>
              </p:pic>
              <p:pic>
                <p:nvPicPr>
                  <p:cNvPr id="100" name="Picture 99">
                    <a:extLst>
                      <a:ext uri="{FF2B5EF4-FFF2-40B4-BE49-F238E27FC236}">
                        <a16:creationId xmlns:a16="http://schemas.microsoft.com/office/drawing/2014/main" id="{64AE8440-D841-435E-87BB-E6BC08B6A404}"/>
                      </a:ext>
                    </a:extLst>
                  </p:cNvPr>
                  <p:cNvPicPr>
                    <a:picLocks noChangeAspect="1"/>
                  </p:cNvPicPr>
                  <p:nvPr/>
                </p:nvPicPr>
                <p:blipFill rotWithShape="1">
                  <a:blip r:embed="rId9"/>
                  <a:srcRect t="726" b="11317"/>
                  <a:stretch/>
                </p:blipFill>
                <p:spPr>
                  <a:xfrm>
                    <a:off x="1459965" y="4069649"/>
                    <a:ext cx="1168441" cy="2612631"/>
                  </a:xfrm>
                  <a:prstGeom prst="rect">
                    <a:avLst/>
                  </a:prstGeom>
                </p:spPr>
              </p:pic>
              <p:pic>
                <p:nvPicPr>
                  <p:cNvPr id="101" name="Picture 100">
                    <a:extLst>
                      <a:ext uri="{FF2B5EF4-FFF2-40B4-BE49-F238E27FC236}">
                        <a16:creationId xmlns:a16="http://schemas.microsoft.com/office/drawing/2014/main" id="{94922A17-431E-47ED-96EB-EDBF0CA1419C}"/>
                      </a:ext>
                    </a:extLst>
                  </p:cNvPr>
                  <p:cNvPicPr>
                    <a:picLocks noChangeAspect="1"/>
                  </p:cNvPicPr>
                  <p:nvPr/>
                </p:nvPicPr>
                <p:blipFill rotWithShape="1">
                  <a:blip r:embed="rId10"/>
                  <a:srcRect t="875" b="21149"/>
                  <a:stretch/>
                </p:blipFill>
                <p:spPr>
                  <a:xfrm>
                    <a:off x="2604978" y="4064958"/>
                    <a:ext cx="1291435" cy="2612631"/>
                  </a:xfrm>
                  <a:prstGeom prst="rect">
                    <a:avLst/>
                  </a:prstGeom>
                </p:spPr>
              </p:pic>
              <p:pic>
                <p:nvPicPr>
                  <p:cNvPr id="102" name="Picture 101">
                    <a:extLst>
                      <a:ext uri="{FF2B5EF4-FFF2-40B4-BE49-F238E27FC236}">
                        <a16:creationId xmlns:a16="http://schemas.microsoft.com/office/drawing/2014/main" id="{A5999A39-E4FC-4012-8351-3310A96DAD17}"/>
                      </a:ext>
                    </a:extLst>
                  </p:cNvPr>
                  <p:cNvPicPr>
                    <a:picLocks noChangeAspect="1"/>
                  </p:cNvPicPr>
                  <p:nvPr/>
                </p:nvPicPr>
                <p:blipFill rotWithShape="1">
                  <a:blip r:embed="rId11"/>
                  <a:srcRect b="19890"/>
                  <a:stretch/>
                </p:blipFill>
                <p:spPr>
                  <a:xfrm>
                    <a:off x="3896413" y="4064959"/>
                    <a:ext cx="971261" cy="2612631"/>
                  </a:xfrm>
                  <a:prstGeom prst="rect">
                    <a:avLst/>
                  </a:prstGeom>
                </p:spPr>
              </p:pic>
              <p:pic>
                <p:nvPicPr>
                  <p:cNvPr id="103" name="Picture 102">
                    <a:extLst>
                      <a:ext uri="{FF2B5EF4-FFF2-40B4-BE49-F238E27FC236}">
                        <a16:creationId xmlns:a16="http://schemas.microsoft.com/office/drawing/2014/main" id="{CB317102-2607-494D-A463-663BAA635059}"/>
                      </a:ext>
                    </a:extLst>
                  </p:cNvPr>
                  <p:cNvPicPr>
                    <a:picLocks noChangeAspect="1"/>
                  </p:cNvPicPr>
                  <p:nvPr/>
                </p:nvPicPr>
                <p:blipFill rotWithShape="1">
                  <a:blip r:embed="rId12"/>
                  <a:srcRect l="5151" t="724" r="7453" b="20743"/>
                  <a:stretch/>
                </p:blipFill>
                <p:spPr>
                  <a:xfrm>
                    <a:off x="5378250" y="4064958"/>
                    <a:ext cx="961446" cy="2612631"/>
                  </a:xfrm>
                  <a:prstGeom prst="rect">
                    <a:avLst/>
                  </a:prstGeom>
                </p:spPr>
              </p:pic>
              <p:pic>
                <p:nvPicPr>
                  <p:cNvPr id="104" name="Picture 103">
                    <a:extLst>
                      <a:ext uri="{FF2B5EF4-FFF2-40B4-BE49-F238E27FC236}">
                        <a16:creationId xmlns:a16="http://schemas.microsoft.com/office/drawing/2014/main" id="{86328686-8DEE-4F92-A280-C95E0706D9AB}"/>
                      </a:ext>
                    </a:extLst>
                  </p:cNvPr>
                  <p:cNvPicPr>
                    <a:picLocks noChangeAspect="1"/>
                  </p:cNvPicPr>
                  <p:nvPr/>
                </p:nvPicPr>
                <p:blipFill rotWithShape="1">
                  <a:blip r:embed="rId13"/>
                  <a:srcRect l="5467" t="1554" b="12102"/>
                  <a:stretch/>
                </p:blipFill>
                <p:spPr>
                  <a:xfrm>
                    <a:off x="6283248" y="4064958"/>
                    <a:ext cx="949534" cy="2612631"/>
                  </a:xfrm>
                  <a:prstGeom prst="rect">
                    <a:avLst/>
                  </a:prstGeom>
                </p:spPr>
              </p:pic>
              <p:pic>
                <p:nvPicPr>
                  <p:cNvPr id="105" name="Picture 104">
                    <a:extLst>
                      <a:ext uri="{FF2B5EF4-FFF2-40B4-BE49-F238E27FC236}">
                        <a16:creationId xmlns:a16="http://schemas.microsoft.com/office/drawing/2014/main" id="{C3B6EF6E-61E3-43A2-BAD7-D5A862B77555}"/>
                      </a:ext>
                    </a:extLst>
                  </p:cNvPr>
                  <p:cNvPicPr>
                    <a:picLocks noChangeAspect="1"/>
                  </p:cNvPicPr>
                  <p:nvPr/>
                </p:nvPicPr>
                <p:blipFill rotWithShape="1">
                  <a:blip r:embed="rId14"/>
                  <a:srcRect l="11489" t="1511" b="11000"/>
                  <a:stretch/>
                </p:blipFill>
                <p:spPr>
                  <a:xfrm>
                    <a:off x="7178313" y="4064959"/>
                    <a:ext cx="949534" cy="2612631"/>
                  </a:xfrm>
                  <a:prstGeom prst="rect">
                    <a:avLst/>
                  </a:prstGeom>
                </p:spPr>
              </p:pic>
              <p:pic>
                <p:nvPicPr>
                  <p:cNvPr id="106" name="Picture 105">
                    <a:extLst>
                      <a:ext uri="{FF2B5EF4-FFF2-40B4-BE49-F238E27FC236}">
                        <a16:creationId xmlns:a16="http://schemas.microsoft.com/office/drawing/2014/main" id="{65180DAD-67B7-4D98-9EB3-55FDC383F4CD}"/>
                      </a:ext>
                    </a:extLst>
                  </p:cNvPr>
                  <p:cNvPicPr>
                    <a:picLocks noChangeAspect="1"/>
                  </p:cNvPicPr>
                  <p:nvPr/>
                </p:nvPicPr>
                <p:blipFill rotWithShape="1">
                  <a:blip r:embed="rId15"/>
                  <a:srcRect t="1025" b="11018"/>
                  <a:stretch/>
                </p:blipFill>
                <p:spPr>
                  <a:xfrm>
                    <a:off x="4866065" y="4064959"/>
                    <a:ext cx="560305" cy="2612631"/>
                  </a:xfrm>
                  <a:prstGeom prst="rect">
                    <a:avLst/>
                  </a:prstGeom>
                </p:spPr>
              </p:pic>
            </p:grpSp>
          </p:grpSp>
        </p:grpSp>
        <p:sp>
          <p:nvSpPr>
            <p:cNvPr id="107" name="Oval 106">
              <a:extLst>
                <a:ext uri="{FF2B5EF4-FFF2-40B4-BE49-F238E27FC236}">
                  <a16:creationId xmlns:a16="http://schemas.microsoft.com/office/drawing/2014/main" id="{47D8911D-23E8-4EDF-8CF6-C19D90713DC5}"/>
                </a:ext>
              </a:extLst>
            </p:cNvPr>
            <p:cNvSpPr/>
            <p:nvPr/>
          </p:nvSpPr>
          <p:spPr>
            <a:xfrm>
              <a:off x="3235844" y="5228340"/>
              <a:ext cx="1953194" cy="1825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Lower Section</a:t>
              </a:r>
            </a:p>
          </p:txBody>
        </p:sp>
      </p:grpSp>
      <p:grpSp>
        <p:nvGrpSpPr>
          <p:cNvPr id="115" name="Group 114">
            <a:extLst>
              <a:ext uri="{FF2B5EF4-FFF2-40B4-BE49-F238E27FC236}">
                <a16:creationId xmlns:a16="http://schemas.microsoft.com/office/drawing/2014/main" id="{81416C63-1B6C-45AD-9F59-2371AA0CE45F}"/>
              </a:ext>
            </a:extLst>
          </p:cNvPr>
          <p:cNvGrpSpPr/>
          <p:nvPr/>
        </p:nvGrpSpPr>
        <p:grpSpPr>
          <a:xfrm>
            <a:off x="171689" y="4495800"/>
            <a:ext cx="1349569" cy="379332"/>
            <a:chOff x="-268096" y="4540899"/>
            <a:chExt cx="1541465" cy="379332"/>
          </a:xfrm>
        </p:grpSpPr>
        <p:pic>
          <p:nvPicPr>
            <p:cNvPr id="116" name="Picture 115">
              <a:extLst>
                <a:ext uri="{FF2B5EF4-FFF2-40B4-BE49-F238E27FC236}">
                  <a16:creationId xmlns:a16="http://schemas.microsoft.com/office/drawing/2014/main" id="{FC22C9C4-F290-4024-AC3F-00FD14CC8DFA}"/>
                </a:ext>
              </a:extLst>
            </p:cNvPr>
            <p:cNvPicPr>
              <a:picLocks noChangeAspect="1"/>
            </p:cNvPicPr>
            <p:nvPr/>
          </p:nvPicPr>
          <p:blipFill rotWithShape="1">
            <a:blip r:embed="rId16"/>
            <a:srcRect l="1" r="11332" b="438"/>
            <a:stretch/>
          </p:blipFill>
          <p:spPr>
            <a:xfrm>
              <a:off x="392022" y="4540899"/>
              <a:ext cx="881347" cy="379332"/>
            </a:xfrm>
            <a:prstGeom prst="rect">
              <a:avLst/>
            </a:prstGeom>
          </p:spPr>
        </p:pic>
        <p:sp>
          <p:nvSpPr>
            <p:cNvPr id="117" name="Arrow: Right 116">
              <a:extLst>
                <a:ext uri="{FF2B5EF4-FFF2-40B4-BE49-F238E27FC236}">
                  <a16:creationId xmlns:a16="http://schemas.microsoft.com/office/drawing/2014/main" id="{AE6BF18F-492E-4F41-8180-4182A8BD6A43}"/>
                </a:ext>
              </a:extLst>
            </p:cNvPr>
            <p:cNvSpPr/>
            <p:nvPr/>
          </p:nvSpPr>
          <p:spPr>
            <a:xfrm>
              <a:off x="-268096" y="4648200"/>
              <a:ext cx="660118" cy="173123"/>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9" name="Group 18">
            <a:extLst>
              <a:ext uri="{FF2B5EF4-FFF2-40B4-BE49-F238E27FC236}">
                <a16:creationId xmlns:a16="http://schemas.microsoft.com/office/drawing/2014/main" id="{62157896-CFF9-44D1-B069-588DE19A8AA4}"/>
              </a:ext>
            </a:extLst>
          </p:cNvPr>
          <p:cNvGrpSpPr/>
          <p:nvPr/>
        </p:nvGrpSpPr>
        <p:grpSpPr>
          <a:xfrm>
            <a:off x="721111" y="1811176"/>
            <a:ext cx="8229600" cy="3326968"/>
            <a:chOff x="-121022" y="940162"/>
            <a:chExt cx="8556673" cy="3389242"/>
          </a:xfrm>
        </p:grpSpPr>
        <p:grpSp>
          <p:nvGrpSpPr>
            <p:cNvPr id="13" name="Group 12">
              <a:extLst>
                <a:ext uri="{FF2B5EF4-FFF2-40B4-BE49-F238E27FC236}">
                  <a16:creationId xmlns:a16="http://schemas.microsoft.com/office/drawing/2014/main" id="{DB4C62F7-E9EF-414D-8A70-DEFDB5A65BFF}"/>
                </a:ext>
              </a:extLst>
            </p:cNvPr>
            <p:cNvGrpSpPr/>
            <p:nvPr/>
          </p:nvGrpSpPr>
          <p:grpSpPr>
            <a:xfrm>
              <a:off x="-121022" y="940162"/>
              <a:ext cx="8556673" cy="3389242"/>
              <a:chOff x="347391" y="1288500"/>
              <a:chExt cx="8556673" cy="3389242"/>
            </a:xfrm>
          </p:grpSpPr>
          <p:grpSp>
            <p:nvGrpSpPr>
              <p:cNvPr id="82" name="Group 81">
                <a:extLst>
                  <a:ext uri="{FF2B5EF4-FFF2-40B4-BE49-F238E27FC236}">
                    <a16:creationId xmlns:a16="http://schemas.microsoft.com/office/drawing/2014/main" id="{897FA687-7937-4CBC-82DD-B50E6CF2DBDF}"/>
                  </a:ext>
                </a:extLst>
              </p:cNvPr>
              <p:cNvGrpSpPr/>
              <p:nvPr/>
            </p:nvGrpSpPr>
            <p:grpSpPr>
              <a:xfrm>
                <a:off x="347391" y="1945254"/>
                <a:ext cx="7843157" cy="2732488"/>
                <a:chOff x="610696" y="3590398"/>
                <a:chExt cx="7938289" cy="2799190"/>
              </a:xfrm>
            </p:grpSpPr>
            <p:sp>
              <p:nvSpPr>
                <p:cNvPr id="83" name="Rectangle 82">
                  <a:extLst>
                    <a:ext uri="{FF2B5EF4-FFF2-40B4-BE49-F238E27FC236}">
                      <a16:creationId xmlns:a16="http://schemas.microsoft.com/office/drawing/2014/main" id="{6AF19F39-08B0-458E-ABAD-BC24D9F92F3A}"/>
                    </a:ext>
                  </a:extLst>
                </p:cNvPr>
                <p:cNvSpPr/>
                <p:nvPr/>
              </p:nvSpPr>
              <p:spPr>
                <a:xfrm>
                  <a:off x="610696" y="3590398"/>
                  <a:ext cx="7938289" cy="279919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2B30643-03CE-4E34-AFEC-CCD7E7B568B4}"/>
                    </a:ext>
                  </a:extLst>
                </p:cNvPr>
                <p:cNvGrpSpPr/>
                <p:nvPr/>
              </p:nvGrpSpPr>
              <p:grpSpPr>
                <a:xfrm>
                  <a:off x="712373" y="3717200"/>
                  <a:ext cx="7740609" cy="2546380"/>
                  <a:chOff x="641728" y="4064958"/>
                  <a:chExt cx="7486119" cy="2617700"/>
                </a:xfrm>
              </p:grpSpPr>
              <p:pic>
                <p:nvPicPr>
                  <p:cNvPr id="85" name="Picture 84">
                    <a:extLst>
                      <a:ext uri="{FF2B5EF4-FFF2-40B4-BE49-F238E27FC236}">
                        <a16:creationId xmlns:a16="http://schemas.microsoft.com/office/drawing/2014/main" id="{8C2A61B4-4B92-4519-AC82-01008D61978A}"/>
                      </a:ext>
                    </a:extLst>
                  </p:cNvPr>
                  <p:cNvPicPr>
                    <a:picLocks noChangeAspect="1"/>
                  </p:cNvPicPr>
                  <p:nvPr/>
                </p:nvPicPr>
                <p:blipFill rotWithShape="1">
                  <a:blip r:embed="rId7"/>
                  <a:srcRect l="11053" r="47178" b="12120"/>
                  <a:stretch/>
                </p:blipFill>
                <p:spPr>
                  <a:xfrm>
                    <a:off x="641728" y="4065337"/>
                    <a:ext cx="271141" cy="2617321"/>
                  </a:xfrm>
                  <a:prstGeom prst="rect">
                    <a:avLst/>
                  </a:prstGeom>
                </p:spPr>
              </p:pic>
              <p:pic>
                <p:nvPicPr>
                  <p:cNvPr id="86" name="Picture 85">
                    <a:extLst>
                      <a:ext uri="{FF2B5EF4-FFF2-40B4-BE49-F238E27FC236}">
                        <a16:creationId xmlns:a16="http://schemas.microsoft.com/office/drawing/2014/main" id="{DD0A04DB-BF0F-4DA5-A270-31C63D0A5A9F}"/>
                      </a:ext>
                    </a:extLst>
                  </p:cNvPr>
                  <p:cNvPicPr>
                    <a:picLocks noChangeAspect="1"/>
                  </p:cNvPicPr>
                  <p:nvPr/>
                </p:nvPicPr>
                <p:blipFill rotWithShape="1">
                  <a:blip r:embed="rId8"/>
                  <a:srcRect t="721" r="14414" b="11164"/>
                  <a:stretch/>
                </p:blipFill>
                <p:spPr>
                  <a:xfrm>
                    <a:off x="912868" y="4064958"/>
                    <a:ext cx="649134" cy="2617320"/>
                  </a:xfrm>
                  <a:prstGeom prst="rect">
                    <a:avLst/>
                  </a:prstGeom>
                </p:spPr>
              </p:pic>
              <p:pic>
                <p:nvPicPr>
                  <p:cNvPr id="87" name="Picture 86">
                    <a:extLst>
                      <a:ext uri="{FF2B5EF4-FFF2-40B4-BE49-F238E27FC236}">
                        <a16:creationId xmlns:a16="http://schemas.microsoft.com/office/drawing/2014/main" id="{EA8CDDCD-39C0-4639-ACE0-813BAAA70E43}"/>
                      </a:ext>
                    </a:extLst>
                  </p:cNvPr>
                  <p:cNvPicPr>
                    <a:picLocks noChangeAspect="1"/>
                  </p:cNvPicPr>
                  <p:nvPr/>
                </p:nvPicPr>
                <p:blipFill rotWithShape="1">
                  <a:blip r:embed="rId9"/>
                  <a:srcRect t="726" b="11317"/>
                  <a:stretch/>
                </p:blipFill>
                <p:spPr>
                  <a:xfrm>
                    <a:off x="1459965" y="4069649"/>
                    <a:ext cx="1168441" cy="2612631"/>
                  </a:xfrm>
                  <a:prstGeom prst="rect">
                    <a:avLst/>
                  </a:prstGeom>
                </p:spPr>
              </p:pic>
              <p:pic>
                <p:nvPicPr>
                  <p:cNvPr id="88" name="Picture 87">
                    <a:extLst>
                      <a:ext uri="{FF2B5EF4-FFF2-40B4-BE49-F238E27FC236}">
                        <a16:creationId xmlns:a16="http://schemas.microsoft.com/office/drawing/2014/main" id="{486B636A-4264-4AD6-AA56-F4DDDF8C2341}"/>
                      </a:ext>
                    </a:extLst>
                  </p:cNvPr>
                  <p:cNvPicPr>
                    <a:picLocks noChangeAspect="1"/>
                  </p:cNvPicPr>
                  <p:nvPr/>
                </p:nvPicPr>
                <p:blipFill rotWithShape="1">
                  <a:blip r:embed="rId10"/>
                  <a:srcRect t="875" b="21149"/>
                  <a:stretch/>
                </p:blipFill>
                <p:spPr>
                  <a:xfrm>
                    <a:off x="2604978" y="4064958"/>
                    <a:ext cx="1291435" cy="2612631"/>
                  </a:xfrm>
                  <a:prstGeom prst="rect">
                    <a:avLst/>
                  </a:prstGeom>
                </p:spPr>
              </p:pic>
              <p:pic>
                <p:nvPicPr>
                  <p:cNvPr id="89" name="Picture 88">
                    <a:extLst>
                      <a:ext uri="{FF2B5EF4-FFF2-40B4-BE49-F238E27FC236}">
                        <a16:creationId xmlns:a16="http://schemas.microsoft.com/office/drawing/2014/main" id="{9A029718-AFA4-4CC9-B291-F2D7B1CD55DA}"/>
                      </a:ext>
                    </a:extLst>
                  </p:cNvPr>
                  <p:cNvPicPr>
                    <a:picLocks noChangeAspect="1"/>
                  </p:cNvPicPr>
                  <p:nvPr/>
                </p:nvPicPr>
                <p:blipFill rotWithShape="1">
                  <a:blip r:embed="rId11"/>
                  <a:srcRect b="19890"/>
                  <a:stretch/>
                </p:blipFill>
                <p:spPr>
                  <a:xfrm>
                    <a:off x="3896413" y="4064959"/>
                    <a:ext cx="971261" cy="2612631"/>
                  </a:xfrm>
                  <a:prstGeom prst="rect">
                    <a:avLst/>
                  </a:prstGeom>
                </p:spPr>
              </p:pic>
              <p:pic>
                <p:nvPicPr>
                  <p:cNvPr id="90" name="Picture 89">
                    <a:extLst>
                      <a:ext uri="{FF2B5EF4-FFF2-40B4-BE49-F238E27FC236}">
                        <a16:creationId xmlns:a16="http://schemas.microsoft.com/office/drawing/2014/main" id="{11814302-08ED-4162-9645-0437224B0A45}"/>
                      </a:ext>
                    </a:extLst>
                  </p:cNvPr>
                  <p:cNvPicPr>
                    <a:picLocks noChangeAspect="1"/>
                  </p:cNvPicPr>
                  <p:nvPr/>
                </p:nvPicPr>
                <p:blipFill rotWithShape="1">
                  <a:blip r:embed="rId12"/>
                  <a:srcRect l="5151" t="724" r="7453" b="20743"/>
                  <a:stretch/>
                </p:blipFill>
                <p:spPr>
                  <a:xfrm>
                    <a:off x="5378250" y="4064958"/>
                    <a:ext cx="961446" cy="2612631"/>
                  </a:xfrm>
                  <a:prstGeom prst="rect">
                    <a:avLst/>
                  </a:prstGeom>
                </p:spPr>
              </p:pic>
              <p:pic>
                <p:nvPicPr>
                  <p:cNvPr id="91" name="Picture 90">
                    <a:extLst>
                      <a:ext uri="{FF2B5EF4-FFF2-40B4-BE49-F238E27FC236}">
                        <a16:creationId xmlns:a16="http://schemas.microsoft.com/office/drawing/2014/main" id="{E0AEA7D8-FA15-4F0A-9556-668A177E6E85}"/>
                      </a:ext>
                    </a:extLst>
                  </p:cNvPr>
                  <p:cNvPicPr>
                    <a:picLocks noChangeAspect="1"/>
                  </p:cNvPicPr>
                  <p:nvPr/>
                </p:nvPicPr>
                <p:blipFill rotWithShape="1">
                  <a:blip r:embed="rId13"/>
                  <a:srcRect l="5467" t="1554" b="12102"/>
                  <a:stretch/>
                </p:blipFill>
                <p:spPr>
                  <a:xfrm>
                    <a:off x="6283248" y="4064958"/>
                    <a:ext cx="949534" cy="2612631"/>
                  </a:xfrm>
                  <a:prstGeom prst="rect">
                    <a:avLst/>
                  </a:prstGeom>
                </p:spPr>
              </p:pic>
              <p:pic>
                <p:nvPicPr>
                  <p:cNvPr id="92" name="Picture 91">
                    <a:extLst>
                      <a:ext uri="{FF2B5EF4-FFF2-40B4-BE49-F238E27FC236}">
                        <a16:creationId xmlns:a16="http://schemas.microsoft.com/office/drawing/2014/main" id="{3A05EB0A-0FAB-40C9-A293-CAF9E1E95B60}"/>
                      </a:ext>
                    </a:extLst>
                  </p:cNvPr>
                  <p:cNvPicPr>
                    <a:picLocks noChangeAspect="1"/>
                  </p:cNvPicPr>
                  <p:nvPr/>
                </p:nvPicPr>
                <p:blipFill rotWithShape="1">
                  <a:blip r:embed="rId14"/>
                  <a:srcRect l="11489" t="1511" b="11000"/>
                  <a:stretch/>
                </p:blipFill>
                <p:spPr>
                  <a:xfrm>
                    <a:off x="7178313" y="4064959"/>
                    <a:ext cx="949534" cy="2612631"/>
                  </a:xfrm>
                  <a:prstGeom prst="rect">
                    <a:avLst/>
                  </a:prstGeom>
                </p:spPr>
              </p:pic>
              <p:pic>
                <p:nvPicPr>
                  <p:cNvPr id="93" name="Picture 92">
                    <a:extLst>
                      <a:ext uri="{FF2B5EF4-FFF2-40B4-BE49-F238E27FC236}">
                        <a16:creationId xmlns:a16="http://schemas.microsoft.com/office/drawing/2014/main" id="{0F9BE3A6-7936-44E5-9F29-EBA2878994B0}"/>
                      </a:ext>
                    </a:extLst>
                  </p:cNvPr>
                  <p:cNvPicPr>
                    <a:picLocks noChangeAspect="1"/>
                  </p:cNvPicPr>
                  <p:nvPr/>
                </p:nvPicPr>
                <p:blipFill rotWithShape="1">
                  <a:blip r:embed="rId15"/>
                  <a:srcRect t="1025" b="11018"/>
                  <a:stretch/>
                </p:blipFill>
                <p:spPr>
                  <a:xfrm>
                    <a:off x="4866065" y="4064959"/>
                    <a:ext cx="560305" cy="2612631"/>
                  </a:xfrm>
                  <a:prstGeom prst="rect">
                    <a:avLst/>
                  </a:prstGeom>
                </p:spPr>
              </p:pic>
            </p:grpSp>
          </p:grpSp>
          <p:grpSp>
            <p:nvGrpSpPr>
              <p:cNvPr id="10" name="Group 9">
                <a:extLst>
                  <a:ext uri="{FF2B5EF4-FFF2-40B4-BE49-F238E27FC236}">
                    <a16:creationId xmlns:a16="http://schemas.microsoft.com/office/drawing/2014/main" id="{BC234385-C994-4728-8467-C7725C4AB11E}"/>
                  </a:ext>
                </a:extLst>
              </p:cNvPr>
              <p:cNvGrpSpPr/>
              <p:nvPr/>
            </p:nvGrpSpPr>
            <p:grpSpPr>
              <a:xfrm>
                <a:off x="5897572" y="1288500"/>
                <a:ext cx="3006492" cy="1540002"/>
                <a:chOff x="5897572" y="1288500"/>
                <a:chExt cx="3006492" cy="1540002"/>
              </a:xfrm>
            </p:grpSpPr>
            <p:sp>
              <p:nvSpPr>
                <p:cNvPr id="70" name="Rectangle 69">
                  <a:extLst>
                    <a:ext uri="{FF2B5EF4-FFF2-40B4-BE49-F238E27FC236}">
                      <a16:creationId xmlns:a16="http://schemas.microsoft.com/office/drawing/2014/main" id="{BDB10BA4-12AF-4D6B-8919-10E409F4BC4D}"/>
                    </a:ext>
                  </a:extLst>
                </p:cNvPr>
                <p:cNvSpPr/>
                <p:nvPr/>
              </p:nvSpPr>
              <p:spPr>
                <a:xfrm>
                  <a:off x="5897572" y="1288500"/>
                  <a:ext cx="2281999" cy="6477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Summary of Reserve Cap and Allocation totals</a:t>
                  </a:r>
                </a:p>
              </p:txBody>
            </p:sp>
            <p:sp>
              <p:nvSpPr>
                <p:cNvPr id="71" name="Arrow: Curved Left 70">
                  <a:extLst>
                    <a:ext uri="{FF2B5EF4-FFF2-40B4-BE49-F238E27FC236}">
                      <a16:creationId xmlns:a16="http://schemas.microsoft.com/office/drawing/2014/main" id="{3F075939-0725-4046-A20A-F5743B6CDF06}"/>
                    </a:ext>
                  </a:extLst>
                </p:cNvPr>
                <p:cNvSpPr/>
                <p:nvPr/>
              </p:nvSpPr>
              <p:spPr>
                <a:xfrm>
                  <a:off x="8172544" y="1612350"/>
                  <a:ext cx="731520" cy="1216152"/>
                </a:xfrm>
                <a:prstGeom prst="curved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108" name="Oval 107">
              <a:extLst>
                <a:ext uri="{FF2B5EF4-FFF2-40B4-BE49-F238E27FC236}">
                  <a16:creationId xmlns:a16="http://schemas.microsoft.com/office/drawing/2014/main" id="{FDFD4577-B55A-4ACC-AEBE-613C55271F91}"/>
                </a:ext>
              </a:extLst>
            </p:cNvPr>
            <p:cNvSpPr/>
            <p:nvPr/>
          </p:nvSpPr>
          <p:spPr>
            <a:xfrm>
              <a:off x="2391638" y="1994594"/>
              <a:ext cx="1953194" cy="18253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70C0"/>
                  </a:solidFill>
                </a:rPr>
                <a:t>Top Section</a:t>
              </a:r>
            </a:p>
          </p:txBody>
        </p:sp>
      </p:grpSp>
      <p:grpSp>
        <p:nvGrpSpPr>
          <p:cNvPr id="55" name="Group 54">
            <a:extLst>
              <a:ext uri="{FF2B5EF4-FFF2-40B4-BE49-F238E27FC236}">
                <a16:creationId xmlns:a16="http://schemas.microsoft.com/office/drawing/2014/main" id="{0C765223-AC70-4CDA-A2CA-E01DF44D2AC8}"/>
              </a:ext>
            </a:extLst>
          </p:cNvPr>
          <p:cNvGrpSpPr/>
          <p:nvPr/>
        </p:nvGrpSpPr>
        <p:grpSpPr>
          <a:xfrm>
            <a:off x="657726" y="1386166"/>
            <a:ext cx="3304674" cy="442634"/>
            <a:chOff x="293216" y="1934980"/>
            <a:chExt cx="3233402" cy="448647"/>
          </a:xfrm>
        </p:grpSpPr>
        <p:sp>
          <p:nvSpPr>
            <p:cNvPr id="59" name="Rectangle 58">
              <a:extLst>
                <a:ext uri="{FF2B5EF4-FFF2-40B4-BE49-F238E27FC236}">
                  <a16:creationId xmlns:a16="http://schemas.microsoft.com/office/drawing/2014/main" id="{F490ED45-B22F-4FAB-AD7B-F0E460BFCCB4}"/>
                </a:ext>
              </a:extLst>
            </p:cNvPr>
            <p:cNvSpPr/>
            <p:nvPr/>
          </p:nvSpPr>
          <p:spPr>
            <a:xfrm>
              <a:off x="293216" y="1934980"/>
              <a:ext cx="3233402" cy="448647"/>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E46ECF5C-9310-4B25-A541-745DD9B532EB}"/>
                </a:ext>
              </a:extLst>
            </p:cNvPr>
            <p:cNvPicPr>
              <a:picLocks noChangeAspect="1"/>
            </p:cNvPicPr>
            <p:nvPr/>
          </p:nvPicPr>
          <p:blipFill>
            <a:blip r:embed="rId17"/>
            <a:stretch>
              <a:fillRect/>
            </a:stretch>
          </p:blipFill>
          <p:spPr>
            <a:xfrm>
              <a:off x="393463" y="1985174"/>
              <a:ext cx="3028950" cy="338554"/>
            </a:xfrm>
            <a:prstGeom prst="rect">
              <a:avLst/>
            </a:prstGeom>
          </p:spPr>
        </p:pic>
      </p:grpSp>
    </p:spTree>
    <p:extLst>
      <p:ext uri="{BB962C8B-B14F-4D97-AF65-F5344CB8AC3E}">
        <p14:creationId xmlns:p14="http://schemas.microsoft.com/office/powerpoint/2010/main" val="38340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randombar(horizontal)">
                                      <p:cBhvr>
                                        <p:cTn id="2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6B0053-B984-4482-88C5-92B3A3E2D74E}"/>
              </a:ext>
            </a:extLst>
          </p:cNvPr>
          <p:cNvGrpSpPr/>
          <p:nvPr/>
        </p:nvGrpSpPr>
        <p:grpSpPr>
          <a:xfrm>
            <a:off x="6629400" y="3697184"/>
            <a:ext cx="2102876" cy="1244571"/>
            <a:chOff x="6797793" y="3524576"/>
            <a:chExt cx="2102876" cy="1244571"/>
          </a:xfrm>
        </p:grpSpPr>
        <p:sp>
          <p:nvSpPr>
            <p:cNvPr id="27" name="object 11">
              <a:extLst>
                <a:ext uri="{FF2B5EF4-FFF2-40B4-BE49-F238E27FC236}">
                  <a16:creationId xmlns:a16="http://schemas.microsoft.com/office/drawing/2014/main" id="{FE652DF6-5317-4028-9A64-92B29B11E71F}"/>
                </a:ext>
              </a:extLst>
            </p:cNvPr>
            <p:cNvSpPr txBox="1"/>
            <p:nvPr/>
          </p:nvSpPr>
          <p:spPr>
            <a:xfrm>
              <a:off x="6797793" y="3524576"/>
              <a:ext cx="2102876" cy="1244571"/>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13335" rIns="0" bIns="0" rtlCol="0">
              <a:spAutoFit/>
            </a:bodyPr>
            <a:lstStyle/>
            <a:p>
              <a:pPr marL="12700">
                <a:lnSpc>
                  <a:spcPct val="100000"/>
                </a:lnSpc>
                <a:spcBef>
                  <a:spcPts val="1839"/>
                </a:spcBef>
              </a:pPr>
              <a:r>
                <a:rPr lang="en-US" sz="2000" spc="-5" dirty="0">
                  <a:solidFill>
                    <a:schemeClr val="accent1">
                      <a:lumMod val="50000"/>
                    </a:schemeClr>
                  </a:solidFill>
                  <a:latin typeface="Times New Roman"/>
                  <a:cs typeface="Times New Roman"/>
                </a:rPr>
                <a:t>     </a:t>
              </a:r>
              <a:r>
                <a:rPr sz="2000" spc="-5" dirty="0">
                  <a:solidFill>
                    <a:schemeClr val="accent1">
                      <a:lumMod val="50000"/>
                    </a:schemeClr>
                  </a:solidFill>
                  <a:latin typeface="Times New Roman"/>
                  <a:cs typeface="Times New Roman"/>
                </a:rPr>
                <a:t>Report deferred expenditures for</a:t>
              </a:r>
              <a:r>
                <a:rPr sz="2000" spc="40" dirty="0">
                  <a:solidFill>
                    <a:schemeClr val="accent1">
                      <a:lumMod val="50000"/>
                    </a:schemeClr>
                  </a:solidFill>
                  <a:latin typeface="Times New Roman"/>
                  <a:cs typeface="Times New Roman"/>
                </a:rPr>
                <a:t> </a:t>
              </a:r>
              <a:r>
                <a:rPr sz="2000" spc="-5" dirty="0">
                  <a:solidFill>
                    <a:schemeClr val="accent1">
                      <a:lumMod val="50000"/>
                    </a:schemeClr>
                  </a:solidFill>
                  <a:latin typeface="Times New Roman"/>
                  <a:cs typeface="Times New Roman"/>
                </a:rPr>
                <a:t>the</a:t>
              </a:r>
              <a:r>
                <a:rPr lang="en-US" sz="2000" dirty="0">
                  <a:solidFill>
                    <a:schemeClr val="accent1">
                      <a:lumMod val="50000"/>
                    </a:schemeClr>
                  </a:solidFill>
                  <a:latin typeface="Times New Roman"/>
                  <a:cs typeface="Times New Roman"/>
                </a:rPr>
                <a:t> </a:t>
              </a:r>
              <a:r>
                <a:rPr sz="2000" spc="-5" dirty="0">
                  <a:solidFill>
                    <a:schemeClr val="accent1">
                      <a:lumMod val="50000"/>
                    </a:schemeClr>
                  </a:solidFill>
                  <a:latin typeface="Times New Roman"/>
                  <a:cs typeface="Times New Roman"/>
                </a:rPr>
                <a:t>20</a:t>
              </a:r>
              <a:r>
                <a:rPr lang="en-US" sz="2000" spc="-5" dirty="0">
                  <a:solidFill>
                    <a:schemeClr val="accent1">
                      <a:lumMod val="50000"/>
                    </a:schemeClr>
                  </a:solidFill>
                  <a:latin typeface="Times New Roman"/>
                  <a:cs typeface="Times New Roman"/>
                </a:rPr>
                <a:t>23</a:t>
              </a:r>
              <a:r>
                <a:rPr sz="2000" spc="-5" dirty="0">
                  <a:solidFill>
                    <a:schemeClr val="accent1">
                      <a:lumMod val="50000"/>
                    </a:schemeClr>
                  </a:solidFill>
                  <a:latin typeface="Times New Roman"/>
                  <a:cs typeface="Times New Roman"/>
                </a:rPr>
                <a:t> </a:t>
              </a:r>
              <a:r>
                <a:rPr lang="en-US" sz="2000" b="1" spc="-10" dirty="0">
                  <a:solidFill>
                    <a:schemeClr val="accent1">
                      <a:lumMod val="50000"/>
                    </a:schemeClr>
                  </a:solidFill>
                  <a:latin typeface="Times New Roman"/>
                  <a:cs typeface="Times New Roman"/>
                </a:rPr>
                <a:t>Annual</a:t>
              </a:r>
              <a:r>
                <a:rPr sz="2000" b="1" spc="10" dirty="0">
                  <a:solidFill>
                    <a:schemeClr val="accent1">
                      <a:lumMod val="50000"/>
                    </a:schemeClr>
                  </a:solidFill>
                  <a:latin typeface="Times New Roman"/>
                  <a:cs typeface="Times New Roman"/>
                </a:rPr>
                <a:t> </a:t>
              </a:r>
              <a:r>
                <a:rPr sz="2000" b="1" spc="-5" dirty="0">
                  <a:solidFill>
                    <a:schemeClr val="accent1">
                      <a:lumMod val="50000"/>
                    </a:schemeClr>
                  </a:solidFill>
                  <a:latin typeface="Times New Roman"/>
                  <a:cs typeface="Times New Roman"/>
                </a:rPr>
                <a:t>Report</a:t>
              </a:r>
              <a:endParaRPr sz="2000" dirty="0">
                <a:solidFill>
                  <a:schemeClr val="accent1">
                    <a:lumMod val="50000"/>
                  </a:schemeClr>
                </a:solidFill>
                <a:latin typeface="Times New Roman"/>
                <a:cs typeface="Times New Roman"/>
              </a:endParaRPr>
            </a:p>
          </p:txBody>
        </p:sp>
        <p:sp>
          <p:nvSpPr>
            <p:cNvPr id="31" name="object 6">
              <a:extLst>
                <a:ext uri="{FF2B5EF4-FFF2-40B4-BE49-F238E27FC236}">
                  <a16:creationId xmlns:a16="http://schemas.microsoft.com/office/drawing/2014/main" id="{9AD6AA58-F2A0-4021-B994-747C63154802}"/>
                </a:ext>
              </a:extLst>
            </p:cNvPr>
            <p:cNvSpPr/>
            <p:nvPr/>
          </p:nvSpPr>
          <p:spPr>
            <a:xfrm>
              <a:off x="6834764" y="3598465"/>
              <a:ext cx="190500" cy="178308"/>
            </a:xfrm>
            <a:prstGeom prst="rect">
              <a:avLst/>
            </a:prstGeom>
            <a:blipFill>
              <a:blip r:embed="rId3" cstate="print"/>
              <a:stretch>
                <a:fillRect/>
              </a:stretch>
            </a:blipFill>
          </p:spPr>
          <p:txBody>
            <a:bodyPr wrap="square" lIns="0" tIns="0" rIns="0" bIns="0" rtlCol="0"/>
            <a:lstStyle/>
            <a:p>
              <a:endParaRPr/>
            </a:p>
          </p:txBody>
        </p:sp>
      </p:grpSp>
      <p:grpSp>
        <p:nvGrpSpPr>
          <p:cNvPr id="6" name="Group 5">
            <a:extLst>
              <a:ext uri="{FF2B5EF4-FFF2-40B4-BE49-F238E27FC236}">
                <a16:creationId xmlns:a16="http://schemas.microsoft.com/office/drawing/2014/main" id="{D7F5D310-3915-4A2A-BD4C-A0D88A106983}"/>
              </a:ext>
            </a:extLst>
          </p:cNvPr>
          <p:cNvGrpSpPr/>
          <p:nvPr/>
        </p:nvGrpSpPr>
        <p:grpSpPr>
          <a:xfrm>
            <a:off x="6613623" y="1728366"/>
            <a:ext cx="2132165" cy="1244571"/>
            <a:chOff x="6841868" y="2122100"/>
            <a:chExt cx="2132165" cy="1244571"/>
          </a:xfrm>
        </p:grpSpPr>
        <p:sp>
          <p:nvSpPr>
            <p:cNvPr id="25" name="object 11">
              <a:extLst>
                <a:ext uri="{FF2B5EF4-FFF2-40B4-BE49-F238E27FC236}">
                  <a16:creationId xmlns:a16="http://schemas.microsoft.com/office/drawing/2014/main" id="{03CA5E82-4DC7-4E3C-BA6E-E56AE120E312}"/>
                </a:ext>
              </a:extLst>
            </p:cNvPr>
            <p:cNvSpPr txBox="1"/>
            <p:nvPr/>
          </p:nvSpPr>
          <p:spPr>
            <a:xfrm>
              <a:off x="6841868" y="2122100"/>
              <a:ext cx="2132165" cy="1244571"/>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0" tIns="13335" rIns="0" bIns="0" rtlCol="0">
              <a:spAutoFit/>
            </a:bodyPr>
            <a:lstStyle/>
            <a:p>
              <a:pPr marL="12700">
                <a:lnSpc>
                  <a:spcPct val="100000"/>
                </a:lnSpc>
                <a:spcBef>
                  <a:spcPts val="1839"/>
                </a:spcBef>
              </a:pPr>
              <a:r>
                <a:rPr lang="en-US" sz="2000" spc="-5" dirty="0">
                  <a:solidFill>
                    <a:schemeClr val="accent1">
                      <a:lumMod val="50000"/>
                    </a:schemeClr>
                  </a:solidFill>
                  <a:latin typeface="Times New Roman"/>
                  <a:cs typeface="Times New Roman"/>
                </a:rPr>
                <a:t>    </a:t>
              </a:r>
              <a:r>
                <a:rPr sz="2000" spc="-5" dirty="0">
                  <a:solidFill>
                    <a:schemeClr val="accent1">
                      <a:lumMod val="50000"/>
                    </a:schemeClr>
                  </a:solidFill>
                  <a:latin typeface="Times New Roman"/>
                  <a:cs typeface="Times New Roman"/>
                </a:rPr>
                <a:t>Allocate 9-1-1 </a:t>
              </a:r>
              <a:r>
                <a:rPr sz="2000" spc="-10" dirty="0">
                  <a:solidFill>
                    <a:schemeClr val="accent1">
                      <a:lumMod val="50000"/>
                    </a:schemeClr>
                  </a:solidFill>
                  <a:latin typeface="Times New Roman"/>
                  <a:cs typeface="Times New Roman"/>
                </a:rPr>
                <a:t>surcharge </a:t>
              </a:r>
              <a:r>
                <a:rPr sz="2000" spc="-5" dirty="0">
                  <a:solidFill>
                    <a:schemeClr val="accent1">
                      <a:lumMod val="50000"/>
                    </a:schemeClr>
                  </a:solidFill>
                  <a:latin typeface="Times New Roman"/>
                  <a:cs typeface="Times New Roman"/>
                </a:rPr>
                <a:t>revenue balance  to capital / operating</a:t>
              </a:r>
              <a:r>
                <a:rPr sz="2000" spc="60" dirty="0">
                  <a:solidFill>
                    <a:schemeClr val="accent1">
                      <a:lumMod val="50000"/>
                    </a:schemeClr>
                  </a:solidFill>
                  <a:latin typeface="Times New Roman"/>
                  <a:cs typeface="Times New Roman"/>
                </a:rPr>
                <a:t> </a:t>
              </a:r>
              <a:r>
                <a:rPr sz="2000" spc="-5" dirty="0">
                  <a:solidFill>
                    <a:schemeClr val="accent1">
                      <a:lumMod val="50000"/>
                    </a:schemeClr>
                  </a:solidFill>
                  <a:latin typeface="Times New Roman"/>
                  <a:cs typeface="Times New Roman"/>
                </a:rPr>
                <a:t>reserves</a:t>
              </a:r>
              <a:endParaRPr sz="2000" dirty="0">
                <a:solidFill>
                  <a:schemeClr val="accent1">
                    <a:lumMod val="50000"/>
                  </a:schemeClr>
                </a:solidFill>
                <a:latin typeface="Times New Roman"/>
                <a:cs typeface="Times New Roman"/>
              </a:endParaRPr>
            </a:p>
          </p:txBody>
        </p:sp>
        <p:sp>
          <p:nvSpPr>
            <p:cNvPr id="30" name="object 6">
              <a:extLst>
                <a:ext uri="{FF2B5EF4-FFF2-40B4-BE49-F238E27FC236}">
                  <a16:creationId xmlns:a16="http://schemas.microsoft.com/office/drawing/2014/main" id="{FC985D01-97BA-43FF-96E4-09211436A5C0}"/>
                </a:ext>
              </a:extLst>
            </p:cNvPr>
            <p:cNvSpPr/>
            <p:nvPr/>
          </p:nvSpPr>
          <p:spPr>
            <a:xfrm>
              <a:off x="6862302" y="2202992"/>
              <a:ext cx="190500" cy="178308"/>
            </a:xfrm>
            <a:prstGeom prst="rect">
              <a:avLst/>
            </a:prstGeom>
            <a:blipFill>
              <a:blip r:embed="rId3" cstate="print"/>
              <a:stretch>
                <a:fillRect/>
              </a:stretch>
            </a:blipFill>
          </p:spPr>
          <p:txBody>
            <a:bodyPr wrap="square" lIns="0" tIns="0" rIns="0" bIns="0" rtlCol="0"/>
            <a:lstStyle/>
            <a:p>
              <a:endParaRPr dirty="0"/>
            </a:p>
          </p:txBody>
        </p:sp>
      </p:grpSp>
      <p:sp>
        <p:nvSpPr>
          <p:cNvPr id="34" name="TextBox 33">
            <a:extLst>
              <a:ext uri="{FF2B5EF4-FFF2-40B4-BE49-F238E27FC236}">
                <a16:creationId xmlns:a16="http://schemas.microsoft.com/office/drawing/2014/main" id="{5CD96914-668F-45A5-A137-F4606140836B}"/>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Uses of Schedule C</a:t>
            </a:r>
            <a:endParaRPr lang="en-US" sz="2800" b="1" dirty="0">
              <a:solidFill>
                <a:schemeClr val="bg1"/>
              </a:solidFill>
            </a:endParaRPr>
          </a:p>
        </p:txBody>
      </p:sp>
      <p:grpSp>
        <p:nvGrpSpPr>
          <p:cNvPr id="60" name="Group 59">
            <a:extLst>
              <a:ext uri="{FF2B5EF4-FFF2-40B4-BE49-F238E27FC236}">
                <a16:creationId xmlns:a16="http://schemas.microsoft.com/office/drawing/2014/main" id="{DF4E06B1-B87B-4BF9-9FCB-9B4C85F92872}"/>
              </a:ext>
            </a:extLst>
          </p:cNvPr>
          <p:cNvGrpSpPr/>
          <p:nvPr/>
        </p:nvGrpSpPr>
        <p:grpSpPr>
          <a:xfrm>
            <a:off x="368585" y="3657600"/>
            <a:ext cx="6178548" cy="2394782"/>
            <a:chOff x="584181" y="4881214"/>
            <a:chExt cx="7843157" cy="2744699"/>
          </a:xfrm>
        </p:grpSpPr>
        <p:grpSp>
          <p:nvGrpSpPr>
            <p:cNvPr id="64" name="Group 63">
              <a:extLst>
                <a:ext uri="{FF2B5EF4-FFF2-40B4-BE49-F238E27FC236}">
                  <a16:creationId xmlns:a16="http://schemas.microsoft.com/office/drawing/2014/main" id="{76B76998-01F0-4963-A614-91E0E05E68C3}"/>
                </a:ext>
              </a:extLst>
            </p:cNvPr>
            <p:cNvGrpSpPr/>
            <p:nvPr/>
          </p:nvGrpSpPr>
          <p:grpSpPr>
            <a:xfrm>
              <a:off x="584181" y="4881214"/>
              <a:ext cx="7843157" cy="2744699"/>
              <a:chOff x="610696" y="3583973"/>
              <a:chExt cx="7938288" cy="2811699"/>
            </a:xfrm>
          </p:grpSpPr>
          <p:sp>
            <p:nvSpPr>
              <p:cNvPr id="65" name="Rectangle 64">
                <a:extLst>
                  <a:ext uri="{FF2B5EF4-FFF2-40B4-BE49-F238E27FC236}">
                    <a16:creationId xmlns:a16="http://schemas.microsoft.com/office/drawing/2014/main" id="{DEF306E7-2F4D-49EA-B4B5-43FB4038D595}"/>
                  </a:ext>
                </a:extLst>
              </p:cNvPr>
              <p:cNvSpPr/>
              <p:nvPr/>
            </p:nvSpPr>
            <p:spPr>
              <a:xfrm>
                <a:off x="610696" y="3583973"/>
                <a:ext cx="7938288" cy="281169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a:extLst>
                  <a:ext uri="{FF2B5EF4-FFF2-40B4-BE49-F238E27FC236}">
                    <a16:creationId xmlns:a16="http://schemas.microsoft.com/office/drawing/2014/main" id="{54AB827E-C294-4068-BAF4-551F9A5CDC95}"/>
                  </a:ext>
                </a:extLst>
              </p:cNvPr>
              <p:cNvGrpSpPr/>
              <p:nvPr/>
            </p:nvGrpSpPr>
            <p:grpSpPr>
              <a:xfrm>
                <a:off x="712373" y="3717200"/>
                <a:ext cx="7740609" cy="2546380"/>
                <a:chOff x="641728" y="4064958"/>
                <a:chExt cx="7486119" cy="2617700"/>
              </a:xfrm>
            </p:grpSpPr>
            <p:pic>
              <p:nvPicPr>
                <p:cNvPr id="67" name="Picture 66">
                  <a:extLst>
                    <a:ext uri="{FF2B5EF4-FFF2-40B4-BE49-F238E27FC236}">
                      <a16:creationId xmlns:a16="http://schemas.microsoft.com/office/drawing/2014/main" id="{A515B829-6124-4896-B150-40A605053A58}"/>
                    </a:ext>
                  </a:extLst>
                </p:cNvPr>
                <p:cNvPicPr>
                  <a:picLocks noChangeAspect="1"/>
                </p:cNvPicPr>
                <p:nvPr/>
              </p:nvPicPr>
              <p:blipFill rotWithShape="1">
                <a:blip r:embed="rId4"/>
                <a:srcRect l="11053" r="47178" b="12120"/>
                <a:stretch/>
              </p:blipFill>
              <p:spPr>
                <a:xfrm>
                  <a:off x="641728" y="4065337"/>
                  <a:ext cx="271141" cy="2617321"/>
                </a:xfrm>
                <a:prstGeom prst="rect">
                  <a:avLst/>
                </a:prstGeom>
              </p:spPr>
            </p:pic>
            <p:pic>
              <p:nvPicPr>
                <p:cNvPr id="68" name="Picture 67">
                  <a:extLst>
                    <a:ext uri="{FF2B5EF4-FFF2-40B4-BE49-F238E27FC236}">
                      <a16:creationId xmlns:a16="http://schemas.microsoft.com/office/drawing/2014/main" id="{85AB6684-190B-4456-8BB2-5F93D5AE96FD}"/>
                    </a:ext>
                  </a:extLst>
                </p:cNvPr>
                <p:cNvPicPr>
                  <a:picLocks noChangeAspect="1"/>
                </p:cNvPicPr>
                <p:nvPr/>
              </p:nvPicPr>
              <p:blipFill rotWithShape="1">
                <a:blip r:embed="rId5"/>
                <a:srcRect t="721" r="14414" b="11164"/>
                <a:stretch/>
              </p:blipFill>
              <p:spPr>
                <a:xfrm>
                  <a:off x="912868" y="4064958"/>
                  <a:ext cx="649134" cy="2617320"/>
                </a:xfrm>
                <a:prstGeom prst="rect">
                  <a:avLst/>
                </a:prstGeom>
              </p:spPr>
            </p:pic>
            <p:pic>
              <p:nvPicPr>
                <p:cNvPr id="69" name="Picture 68">
                  <a:extLst>
                    <a:ext uri="{FF2B5EF4-FFF2-40B4-BE49-F238E27FC236}">
                      <a16:creationId xmlns:a16="http://schemas.microsoft.com/office/drawing/2014/main" id="{6C599F9C-3838-40F7-98D1-07ED5DBF4026}"/>
                    </a:ext>
                  </a:extLst>
                </p:cNvPr>
                <p:cNvPicPr>
                  <a:picLocks noChangeAspect="1"/>
                </p:cNvPicPr>
                <p:nvPr/>
              </p:nvPicPr>
              <p:blipFill rotWithShape="1">
                <a:blip r:embed="rId6"/>
                <a:srcRect t="726" b="11317"/>
                <a:stretch/>
              </p:blipFill>
              <p:spPr>
                <a:xfrm>
                  <a:off x="1459965" y="4069649"/>
                  <a:ext cx="1168441" cy="2612631"/>
                </a:xfrm>
                <a:prstGeom prst="rect">
                  <a:avLst/>
                </a:prstGeom>
              </p:spPr>
            </p:pic>
            <p:pic>
              <p:nvPicPr>
                <p:cNvPr id="70" name="Picture 69">
                  <a:extLst>
                    <a:ext uri="{FF2B5EF4-FFF2-40B4-BE49-F238E27FC236}">
                      <a16:creationId xmlns:a16="http://schemas.microsoft.com/office/drawing/2014/main" id="{3851D25C-0818-4661-9CDF-1DA4544039EF}"/>
                    </a:ext>
                  </a:extLst>
                </p:cNvPr>
                <p:cNvPicPr>
                  <a:picLocks noChangeAspect="1"/>
                </p:cNvPicPr>
                <p:nvPr/>
              </p:nvPicPr>
              <p:blipFill rotWithShape="1">
                <a:blip r:embed="rId7"/>
                <a:srcRect t="875" b="21149"/>
                <a:stretch/>
              </p:blipFill>
              <p:spPr>
                <a:xfrm>
                  <a:off x="2604978" y="4064958"/>
                  <a:ext cx="1291435" cy="2612631"/>
                </a:xfrm>
                <a:prstGeom prst="rect">
                  <a:avLst/>
                </a:prstGeom>
              </p:spPr>
            </p:pic>
            <p:pic>
              <p:nvPicPr>
                <p:cNvPr id="71" name="Picture 70">
                  <a:extLst>
                    <a:ext uri="{FF2B5EF4-FFF2-40B4-BE49-F238E27FC236}">
                      <a16:creationId xmlns:a16="http://schemas.microsoft.com/office/drawing/2014/main" id="{7B669439-B65C-436E-8807-DF23851A5AF2}"/>
                    </a:ext>
                  </a:extLst>
                </p:cNvPr>
                <p:cNvPicPr>
                  <a:picLocks noChangeAspect="1"/>
                </p:cNvPicPr>
                <p:nvPr/>
              </p:nvPicPr>
              <p:blipFill rotWithShape="1">
                <a:blip r:embed="rId8"/>
                <a:srcRect b="19890"/>
                <a:stretch/>
              </p:blipFill>
              <p:spPr>
                <a:xfrm>
                  <a:off x="3896413" y="4064959"/>
                  <a:ext cx="971261" cy="2612631"/>
                </a:xfrm>
                <a:prstGeom prst="rect">
                  <a:avLst/>
                </a:prstGeom>
              </p:spPr>
            </p:pic>
            <p:pic>
              <p:nvPicPr>
                <p:cNvPr id="72" name="Picture 71">
                  <a:extLst>
                    <a:ext uri="{FF2B5EF4-FFF2-40B4-BE49-F238E27FC236}">
                      <a16:creationId xmlns:a16="http://schemas.microsoft.com/office/drawing/2014/main" id="{317E0F2E-3749-4049-8ACA-90BBACB86F87}"/>
                    </a:ext>
                  </a:extLst>
                </p:cNvPr>
                <p:cNvPicPr>
                  <a:picLocks noChangeAspect="1"/>
                </p:cNvPicPr>
                <p:nvPr/>
              </p:nvPicPr>
              <p:blipFill rotWithShape="1">
                <a:blip r:embed="rId9"/>
                <a:srcRect l="5151" t="724" r="7453" b="20743"/>
                <a:stretch/>
              </p:blipFill>
              <p:spPr>
                <a:xfrm>
                  <a:off x="5378250" y="4064958"/>
                  <a:ext cx="961446" cy="2612631"/>
                </a:xfrm>
                <a:prstGeom prst="rect">
                  <a:avLst/>
                </a:prstGeom>
              </p:spPr>
            </p:pic>
            <p:pic>
              <p:nvPicPr>
                <p:cNvPr id="73" name="Picture 72">
                  <a:extLst>
                    <a:ext uri="{FF2B5EF4-FFF2-40B4-BE49-F238E27FC236}">
                      <a16:creationId xmlns:a16="http://schemas.microsoft.com/office/drawing/2014/main" id="{A39A69C3-04D1-4324-903D-ED0F55B61482}"/>
                    </a:ext>
                  </a:extLst>
                </p:cNvPr>
                <p:cNvPicPr>
                  <a:picLocks noChangeAspect="1"/>
                </p:cNvPicPr>
                <p:nvPr/>
              </p:nvPicPr>
              <p:blipFill rotWithShape="1">
                <a:blip r:embed="rId10"/>
                <a:srcRect l="5467" t="1554" b="12102"/>
                <a:stretch/>
              </p:blipFill>
              <p:spPr>
                <a:xfrm>
                  <a:off x="6283248" y="4064958"/>
                  <a:ext cx="949534" cy="2612631"/>
                </a:xfrm>
                <a:prstGeom prst="rect">
                  <a:avLst/>
                </a:prstGeom>
              </p:spPr>
            </p:pic>
            <p:pic>
              <p:nvPicPr>
                <p:cNvPr id="74" name="Picture 73">
                  <a:extLst>
                    <a:ext uri="{FF2B5EF4-FFF2-40B4-BE49-F238E27FC236}">
                      <a16:creationId xmlns:a16="http://schemas.microsoft.com/office/drawing/2014/main" id="{62150998-9543-4B4D-8D3C-6DC2B3896D1B}"/>
                    </a:ext>
                  </a:extLst>
                </p:cNvPr>
                <p:cNvPicPr>
                  <a:picLocks noChangeAspect="1"/>
                </p:cNvPicPr>
                <p:nvPr/>
              </p:nvPicPr>
              <p:blipFill rotWithShape="1">
                <a:blip r:embed="rId11"/>
                <a:srcRect l="11489" t="1511" b="11000"/>
                <a:stretch/>
              </p:blipFill>
              <p:spPr>
                <a:xfrm>
                  <a:off x="7178313" y="4064959"/>
                  <a:ext cx="949534" cy="2612631"/>
                </a:xfrm>
                <a:prstGeom prst="rect">
                  <a:avLst/>
                </a:prstGeom>
              </p:spPr>
            </p:pic>
            <p:pic>
              <p:nvPicPr>
                <p:cNvPr id="75" name="Picture 74">
                  <a:extLst>
                    <a:ext uri="{FF2B5EF4-FFF2-40B4-BE49-F238E27FC236}">
                      <a16:creationId xmlns:a16="http://schemas.microsoft.com/office/drawing/2014/main" id="{523A7671-22EB-454A-8981-FBDFA3D8EE97}"/>
                    </a:ext>
                  </a:extLst>
                </p:cNvPr>
                <p:cNvPicPr>
                  <a:picLocks noChangeAspect="1"/>
                </p:cNvPicPr>
                <p:nvPr/>
              </p:nvPicPr>
              <p:blipFill rotWithShape="1">
                <a:blip r:embed="rId12"/>
                <a:srcRect t="1025" b="11018"/>
                <a:stretch/>
              </p:blipFill>
              <p:spPr>
                <a:xfrm>
                  <a:off x="4866065" y="4064959"/>
                  <a:ext cx="560305" cy="2612631"/>
                </a:xfrm>
                <a:prstGeom prst="rect">
                  <a:avLst/>
                </a:prstGeom>
              </p:spPr>
            </p:pic>
          </p:grpSp>
        </p:grpSp>
        <p:sp>
          <p:nvSpPr>
            <p:cNvPr id="62" name="Oval 61">
              <a:extLst>
                <a:ext uri="{FF2B5EF4-FFF2-40B4-BE49-F238E27FC236}">
                  <a16:creationId xmlns:a16="http://schemas.microsoft.com/office/drawing/2014/main" id="{6D12C7FE-AE25-49DC-9AFA-884BDDE1EF77}"/>
                </a:ext>
              </a:extLst>
            </p:cNvPr>
            <p:cNvSpPr/>
            <p:nvPr/>
          </p:nvSpPr>
          <p:spPr>
            <a:xfrm>
              <a:off x="3235844" y="5046269"/>
              <a:ext cx="2202938" cy="20074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Summary of Deferrals</a:t>
              </a:r>
            </a:p>
          </p:txBody>
        </p:sp>
      </p:grpSp>
      <p:grpSp>
        <p:nvGrpSpPr>
          <p:cNvPr id="78" name="Group 77">
            <a:extLst>
              <a:ext uri="{FF2B5EF4-FFF2-40B4-BE49-F238E27FC236}">
                <a16:creationId xmlns:a16="http://schemas.microsoft.com/office/drawing/2014/main" id="{AAB88DF2-81E0-46A7-83A8-690F8798696E}"/>
              </a:ext>
            </a:extLst>
          </p:cNvPr>
          <p:cNvGrpSpPr/>
          <p:nvPr/>
        </p:nvGrpSpPr>
        <p:grpSpPr>
          <a:xfrm>
            <a:off x="368585" y="1676399"/>
            <a:ext cx="6178548" cy="1932290"/>
            <a:chOff x="-121022" y="1554333"/>
            <a:chExt cx="7843158" cy="2800907"/>
          </a:xfrm>
        </p:grpSpPr>
        <p:grpSp>
          <p:nvGrpSpPr>
            <p:cNvPr id="81" name="Group 80">
              <a:extLst>
                <a:ext uri="{FF2B5EF4-FFF2-40B4-BE49-F238E27FC236}">
                  <a16:creationId xmlns:a16="http://schemas.microsoft.com/office/drawing/2014/main" id="{672E07EF-035D-4D42-AB55-0F8D46EBB152}"/>
                </a:ext>
              </a:extLst>
            </p:cNvPr>
            <p:cNvGrpSpPr/>
            <p:nvPr/>
          </p:nvGrpSpPr>
          <p:grpSpPr>
            <a:xfrm>
              <a:off x="-121022" y="1554333"/>
              <a:ext cx="7843158" cy="2800907"/>
              <a:chOff x="610697" y="3546775"/>
              <a:chExt cx="7938289" cy="2869279"/>
            </a:xfrm>
          </p:grpSpPr>
          <p:sp>
            <p:nvSpPr>
              <p:cNvPr id="85" name="Rectangle 84">
                <a:extLst>
                  <a:ext uri="{FF2B5EF4-FFF2-40B4-BE49-F238E27FC236}">
                    <a16:creationId xmlns:a16="http://schemas.microsoft.com/office/drawing/2014/main" id="{E4802441-218F-490D-A74E-61B77D2C6283}"/>
                  </a:ext>
                </a:extLst>
              </p:cNvPr>
              <p:cNvSpPr/>
              <p:nvPr/>
            </p:nvSpPr>
            <p:spPr>
              <a:xfrm>
                <a:off x="610697" y="3546775"/>
                <a:ext cx="7938289" cy="28692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id="{225515EE-B95B-4644-84C6-3AE3BEC57BA7}"/>
                  </a:ext>
                </a:extLst>
              </p:cNvPr>
              <p:cNvGrpSpPr/>
              <p:nvPr/>
            </p:nvGrpSpPr>
            <p:grpSpPr>
              <a:xfrm>
                <a:off x="712373" y="3717200"/>
                <a:ext cx="7740609" cy="2546380"/>
                <a:chOff x="641728" y="4064958"/>
                <a:chExt cx="7486119" cy="2617700"/>
              </a:xfrm>
            </p:grpSpPr>
            <p:pic>
              <p:nvPicPr>
                <p:cNvPr id="87" name="Picture 86">
                  <a:extLst>
                    <a:ext uri="{FF2B5EF4-FFF2-40B4-BE49-F238E27FC236}">
                      <a16:creationId xmlns:a16="http://schemas.microsoft.com/office/drawing/2014/main" id="{0ECCE682-7E47-45EC-9B46-99AB7A5C87C3}"/>
                    </a:ext>
                  </a:extLst>
                </p:cNvPr>
                <p:cNvPicPr>
                  <a:picLocks noChangeAspect="1"/>
                </p:cNvPicPr>
                <p:nvPr/>
              </p:nvPicPr>
              <p:blipFill rotWithShape="1">
                <a:blip r:embed="rId4"/>
                <a:srcRect l="11053" r="47178" b="12120"/>
                <a:stretch/>
              </p:blipFill>
              <p:spPr>
                <a:xfrm>
                  <a:off x="641728" y="4065337"/>
                  <a:ext cx="271141" cy="2617321"/>
                </a:xfrm>
                <a:prstGeom prst="rect">
                  <a:avLst/>
                </a:prstGeom>
              </p:spPr>
            </p:pic>
            <p:pic>
              <p:nvPicPr>
                <p:cNvPr id="88" name="Picture 87">
                  <a:extLst>
                    <a:ext uri="{FF2B5EF4-FFF2-40B4-BE49-F238E27FC236}">
                      <a16:creationId xmlns:a16="http://schemas.microsoft.com/office/drawing/2014/main" id="{2086341F-5348-4AC6-B22B-EB186E267BEC}"/>
                    </a:ext>
                  </a:extLst>
                </p:cNvPr>
                <p:cNvPicPr>
                  <a:picLocks noChangeAspect="1"/>
                </p:cNvPicPr>
                <p:nvPr/>
              </p:nvPicPr>
              <p:blipFill rotWithShape="1">
                <a:blip r:embed="rId5"/>
                <a:srcRect t="721" r="14414" b="11164"/>
                <a:stretch/>
              </p:blipFill>
              <p:spPr>
                <a:xfrm>
                  <a:off x="912868" y="4064958"/>
                  <a:ext cx="649134" cy="2617320"/>
                </a:xfrm>
                <a:prstGeom prst="rect">
                  <a:avLst/>
                </a:prstGeom>
              </p:spPr>
            </p:pic>
            <p:pic>
              <p:nvPicPr>
                <p:cNvPr id="89" name="Picture 88">
                  <a:extLst>
                    <a:ext uri="{FF2B5EF4-FFF2-40B4-BE49-F238E27FC236}">
                      <a16:creationId xmlns:a16="http://schemas.microsoft.com/office/drawing/2014/main" id="{5294862F-11EB-431D-BB48-F7091D94CF27}"/>
                    </a:ext>
                  </a:extLst>
                </p:cNvPr>
                <p:cNvPicPr>
                  <a:picLocks noChangeAspect="1"/>
                </p:cNvPicPr>
                <p:nvPr/>
              </p:nvPicPr>
              <p:blipFill rotWithShape="1">
                <a:blip r:embed="rId6"/>
                <a:srcRect t="726" b="11317"/>
                <a:stretch/>
              </p:blipFill>
              <p:spPr>
                <a:xfrm>
                  <a:off x="1459965" y="4069649"/>
                  <a:ext cx="1168441" cy="2612631"/>
                </a:xfrm>
                <a:prstGeom prst="rect">
                  <a:avLst/>
                </a:prstGeom>
              </p:spPr>
            </p:pic>
            <p:pic>
              <p:nvPicPr>
                <p:cNvPr id="90" name="Picture 89">
                  <a:extLst>
                    <a:ext uri="{FF2B5EF4-FFF2-40B4-BE49-F238E27FC236}">
                      <a16:creationId xmlns:a16="http://schemas.microsoft.com/office/drawing/2014/main" id="{13E3FA13-1787-40B1-B157-F4DCE9405547}"/>
                    </a:ext>
                  </a:extLst>
                </p:cNvPr>
                <p:cNvPicPr>
                  <a:picLocks noChangeAspect="1"/>
                </p:cNvPicPr>
                <p:nvPr/>
              </p:nvPicPr>
              <p:blipFill rotWithShape="1">
                <a:blip r:embed="rId7"/>
                <a:srcRect t="875" b="21149"/>
                <a:stretch/>
              </p:blipFill>
              <p:spPr>
                <a:xfrm>
                  <a:off x="2604978" y="4064958"/>
                  <a:ext cx="1291435" cy="2612631"/>
                </a:xfrm>
                <a:prstGeom prst="rect">
                  <a:avLst/>
                </a:prstGeom>
              </p:spPr>
            </p:pic>
            <p:pic>
              <p:nvPicPr>
                <p:cNvPr id="91" name="Picture 90">
                  <a:extLst>
                    <a:ext uri="{FF2B5EF4-FFF2-40B4-BE49-F238E27FC236}">
                      <a16:creationId xmlns:a16="http://schemas.microsoft.com/office/drawing/2014/main" id="{AE8E4C0B-10E3-4F9E-A252-26AF8FEAFD21}"/>
                    </a:ext>
                  </a:extLst>
                </p:cNvPr>
                <p:cNvPicPr>
                  <a:picLocks noChangeAspect="1"/>
                </p:cNvPicPr>
                <p:nvPr/>
              </p:nvPicPr>
              <p:blipFill rotWithShape="1">
                <a:blip r:embed="rId8"/>
                <a:srcRect b="19890"/>
                <a:stretch/>
              </p:blipFill>
              <p:spPr>
                <a:xfrm>
                  <a:off x="3896413" y="4064959"/>
                  <a:ext cx="971261" cy="2612631"/>
                </a:xfrm>
                <a:prstGeom prst="rect">
                  <a:avLst/>
                </a:prstGeom>
              </p:spPr>
            </p:pic>
            <p:pic>
              <p:nvPicPr>
                <p:cNvPr id="92" name="Picture 91">
                  <a:extLst>
                    <a:ext uri="{FF2B5EF4-FFF2-40B4-BE49-F238E27FC236}">
                      <a16:creationId xmlns:a16="http://schemas.microsoft.com/office/drawing/2014/main" id="{45FFDBD7-50AC-44CC-9014-C503AF66395A}"/>
                    </a:ext>
                  </a:extLst>
                </p:cNvPr>
                <p:cNvPicPr>
                  <a:picLocks noChangeAspect="1"/>
                </p:cNvPicPr>
                <p:nvPr/>
              </p:nvPicPr>
              <p:blipFill rotWithShape="1">
                <a:blip r:embed="rId9"/>
                <a:srcRect l="5151" t="724" r="7453" b="20743"/>
                <a:stretch/>
              </p:blipFill>
              <p:spPr>
                <a:xfrm>
                  <a:off x="5378250" y="4064958"/>
                  <a:ext cx="961446" cy="2612631"/>
                </a:xfrm>
                <a:prstGeom prst="rect">
                  <a:avLst/>
                </a:prstGeom>
              </p:spPr>
            </p:pic>
            <p:pic>
              <p:nvPicPr>
                <p:cNvPr id="93" name="Picture 92">
                  <a:extLst>
                    <a:ext uri="{FF2B5EF4-FFF2-40B4-BE49-F238E27FC236}">
                      <a16:creationId xmlns:a16="http://schemas.microsoft.com/office/drawing/2014/main" id="{5B3C329B-3663-4582-9221-A5388B6D21AC}"/>
                    </a:ext>
                  </a:extLst>
                </p:cNvPr>
                <p:cNvPicPr>
                  <a:picLocks noChangeAspect="1"/>
                </p:cNvPicPr>
                <p:nvPr/>
              </p:nvPicPr>
              <p:blipFill rotWithShape="1">
                <a:blip r:embed="rId10"/>
                <a:srcRect l="5467" t="1554" b="12102"/>
                <a:stretch/>
              </p:blipFill>
              <p:spPr>
                <a:xfrm>
                  <a:off x="6283248" y="4064958"/>
                  <a:ext cx="949534" cy="2612631"/>
                </a:xfrm>
                <a:prstGeom prst="rect">
                  <a:avLst/>
                </a:prstGeom>
              </p:spPr>
            </p:pic>
            <p:pic>
              <p:nvPicPr>
                <p:cNvPr id="94" name="Picture 93">
                  <a:extLst>
                    <a:ext uri="{FF2B5EF4-FFF2-40B4-BE49-F238E27FC236}">
                      <a16:creationId xmlns:a16="http://schemas.microsoft.com/office/drawing/2014/main" id="{5A948C71-5F49-4355-86D1-391724A3CFCE}"/>
                    </a:ext>
                  </a:extLst>
                </p:cNvPr>
                <p:cNvPicPr>
                  <a:picLocks noChangeAspect="1"/>
                </p:cNvPicPr>
                <p:nvPr/>
              </p:nvPicPr>
              <p:blipFill rotWithShape="1">
                <a:blip r:embed="rId11"/>
                <a:srcRect l="11489" t="1511" b="11000"/>
                <a:stretch/>
              </p:blipFill>
              <p:spPr>
                <a:xfrm>
                  <a:off x="7178313" y="4064959"/>
                  <a:ext cx="949534" cy="2612631"/>
                </a:xfrm>
                <a:prstGeom prst="rect">
                  <a:avLst/>
                </a:prstGeom>
              </p:spPr>
            </p:pic>
            <p:pic>
              <p:nvPicPr>
                <p:cNvPr id="95" name="Picture 94">
                  <a:extLst>
                    <a:ext uri="{FF2B5EF4-FFF2-40B4-BE49-F238E27FC236}">
                      <a16:creationId xmlns:a16="http://schemas.microsoft.com/office/drawing/2014/main" id="{FC15F767-4C6A-42A8-8658-4E577C0498E7}"/>
                    </a:ext>
                  </a:extLst>
                </p:cNvPr>
                <p:cNvPicPr>
                  <a:picLocks noChangeAspect="1"/>
                </p:cNvPicPr>
                <p:nvPr/>
              </p:nvPicPr>
              <p:blipFill rotWithShape="1">
                <a:blip r:embed="rId12"/>
                <a:srcRect t="1025" b="11018"/>
                <a:stretch/>
              </p:blipFill>
              <p:spPr>
                <a:xfrm>
                  <a:off x="4866065" y="4064959"/>
                  <a:ext cx="560305" cy="2612631"/>
                </a:xfrm>
                <a:prstGeom prst="rect">
                  <a:avLst/>
                </a:prstGeom>
              </p:spPr>
            </p:pic>
          </p:grpSp>
        </p:grpSp>
        <p:sp>
          <p:nvSpPr>
            <p:cNvPr id="80" name="Oval 79">
              <a:extLst>
                <a:ext uri="{FF2B5EF4-FFF2-40B4-BE49-F238E27FC236}">
                  <a16:creationId xmlns:a16="http://schemas.microsoft.com/office/drawing/2014/main" id="{45A9807B-9F77-45A6-ACAB-65E5254E6EF0}"/>
                </a:ext>
              </a:extLst>
            </p:cNvPr>
            <p:cNvSpPr/>
            <p:nvPr/>
          </p:nvSpPr>
          <p:spPr>
            <a:xfrm>
              <a:off x="2391637" y="1746915"/>
              <a:ext cx="2272475" cy="24546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2">
                      <a:lumMod val="50000"/>
                    </a:schemeClr>
                  </a:solidFill>
                </a:rPr>
                <a:t>Summary of Reserve Cap and Allocation totals</a:t>
              </a:r>
            </a:p>
          </p:txBody>
        </p:sp>
      </p:grpSp>
      <p:sp>
        <p:nvSpPr>
          <p:cNvPr id="97" name="Rectangle 96">
            <a:extLst>
              <a:ext uri="{FF2B5EF4-FFF2-40B4-BE49-F238E27FC236}">
                <a16:creationId xmlns:a16="http://schemas.microsoft.com/office/drawing/2014/main" id="{44B7AF58-F55B-4D97-96EB-7893F812E3B4}"/>
              </a:ext>
            </a:extLst>
          </p:cNvPr>
          <p:cNvSpPr/>
          <p:nvPr/>
        </p:nvSpPr>
        <p:spPr>
          <a:xfrm>
            <a:off x="232756" y="1009056"/>
            <a:ext cx="8763000" cy="29013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chemeClr val="bg1"/>
                </a:solidFill>
                <a:latin typeface="Times New Roman" panose="02020603050405020304" pitchFamily="18" charset="0"/>
                <a:cs typeface="Times New Roman" panose="02020603050405020304" pitchFamily="18" charset="0"/>
              </a:rPr>
              <a:t>‘Schedule C’ is Used to:</a:t>
            </a:r>
          </a:p>
        </p:txBody>
      </p:sp>
    </p:spTree>
    <p:extLst>
      <p:ext uri="{BB962C8B-B14F-4D97-AF65-F5344CB8AC3E}">
        <p14:creationId xmlns:p14="http://schemas.microsoft.com/office/powerpoint/2010/main" val="174752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fade">
                                      <p:cBhvr>
                                        <p:cTn id="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F72399-0CD1-43D5-8245-5519B190BC5D}"/>
              </a:ext>
            </a:extLst>
          </p:cNvPr>
          <p:cNvGrpSpPr/>
          <p:nvPr/>
        </p:nvGrpSpPr>
        <p:grpSpPr>
          <a:xfrm>
            <a:off x="-5737168" y="3962400"/>
            <a:ext cx="13955414" cy="3542186"/>
            <a:chOff x="978495" y="2086432"/>
            <a:chExt cx="13320935" cy="3542186"/>
          </a:xfrm>
        </p:grpSpPr>
        <p:sp>
          <p:nvSpPr>
            <p:cNvPr id="32" name="object 11">
              <a:extLst>
                <a:ext uri="{FF2B5EF4-FFF2-40B4-BE49-F238E27FC236}">
                  <a16:creationId xmlns:a16="http://schemas.microsoft.com/office/drawing/2014/main" id="{57BF4F5E-459B-4056-8F2A-AA5E6E7B2299}"/>
                </a:ext>
              </a:extLst>
            </p:cNvPr>
            <p:cNvSpPr txBox="1"/>
            <p:nvPr/>
          </p:nvSpPr>
          <p:spPr>
            <a:xfrm>
              <a:off x="7340057" y="2086432"/>
              <a:ext cx="6959373" cy="32124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3335" rIns="0" bIns="0" rtlCol="0">
              <a:spAutoFit/>
            </a:bodyPr>
            <a:lstStyle/>
            <a:p>
              <a:pPr marL="12700"/>
              <a:r>
                <a:rPr lang="en-US" sz="2000" spc="-5" dirty="0">
                  <a:solidFill>
                    <a:schemeClr val="accent1">
                      <a:lumMod val="50000"/>
                    </a:schemeClr>
                  </a:solidFill>
                  <a:latin typeface="Times New Roman"/>
                  <a:cs typeface="Times New Roman"/>
                </a:rPr>
                <a:t>Reserves show remaining 9-1-1 funds</a:t>
              </a:r>
              <a:r>
                <a:rPr lang="en-US" sz="2000" spc="65" dirty="0">
                  <a:solidFill>
                    <a:schemeClr val="accent1">
                      <a:lumMod val="50000"/>
                    </a:schemeClr>
                  </a:solidFill>
                  <a:latin typeface="Times New Roman"/>
                  <a:cs typeface="Times New Roman"/>
                </a:rPr>
                <a:t> </a:t>
              </a:r>
              <a:r>
                <a:rPr lang="en-US" sz="2000" spc="-5" dirty="0">
                  <a:solidFill>
                    <a:schemeClr val="accent1">
                      <a:lumMod val="50000"/>
                    </a:schemeClr>
                  </a:solidFill>
                  <a:latin typeface="Times New Roman"/>
                  <a:cs typeface="Times New Roman"/>
                </a:rPr>
                <a:t>are</a:t>
              </a:r>
              <a:r>
                <a:rPr lang="en-US" sz="2000" dirty="0">
                  <a:solidFill>
                    <a:schemeClr val="accent1">
                      <a:lumMod val="50000"/>
                    </a:schemeClr>
                  </a:solidFill>
                  <a:latin typeface="Times New Roman"/>
                  <a:cs typeface="Times New Roman"/>
                </a:rPr>
                <a:t> </a:t>
              </a:r>
              <a:r>
                <a:rPr lang="en-US" sz="2000" spc="-5" dirty="0">
                  <a:solidFill>
                    <a:schemeClr val="accent1">
                      <a:lumMod val="50000"/>
                    </a:schemeClr>
                  </a:solidFill>
                  <a:latin typeface="Times New Roman"/>
                  <a:cs typeface="Times New Roman"/>
                </a:rPr>
                <a:t>dedicated to a future</a:t>
              </a:r>
              <a:r>
                <a:rPr lang="en-US" sz="2000" spc="30" dirty="0">
                  <a:solidFill>
                    <a:schemeClr val="accent1">
                      <a:lumMod val="50000"/>
                    </a:schemeClr>
                  </a:solidFill>
                  <a:latin typeface="Times New Roman"/>
                  <a:cs typeface="Times New Roman"/>
                </a:rPr>
                <a:t> </a:t>
              </a:r>
              <a:r>
                <a:rPr lang="en-US" sz="2000" spc="-5" dirty="0">
                  <a:solidFill>
                    <a:schemeClr val="accent1">
                      <a:lumMod val="50000"/>
                    </a:schemeClr>
                  </a:solidFill>
                  <a:latin typeface="Times New Roman"/>
                  <a:cs typeface="Times New Roman"/>
                </a:rPr>
                <a:t>purpose.</a:t>
              </a:r>
            </a:p>
          </p:txBody>
        </p:sp>
        <p:sp>
          <p:nvSpPr>
            <p:cNvPr id="33" name="object 11">
              <a:extLst>
                <a:ext uri="{FF2B5EF4-FFF2-40B4-BE49-F238E27FC236}">
                  <a16:creationId xmlns:a16="http://schemas.microsoft.com/office/drawing/2014/main" id="{21C4ED2A-5EA3-4C04-98C9-3B5812995270}"/>
                </a:ext>
              </a:extLst>
            </p:cNvPr>
            <p:cNvSpPr txBox="1"/>
            <p:nvPr/>
          </p:nvSpPr>
          <p:spPr>
            <a:xfrm>
              <a:off x="978495" y="5338154"/>
              <a:ext cx="2029016" cy="290464"/>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txBody>
            <a:bodyPr vert="horz" wrap="square" lIns="0" tIns="13335" rIns="0" bIns="0" rtlCol="0">
              <a:spAutoFit/>
            </a:bodyPr>
            <a:lstStyle/>
            <a:p>
              <a:pPr marL="12700" algn="ctr"/>
              <a:r>
                <a:rPr lang="en-US" sz="1800" b="1" u="sng" spc="-5" dirty="0">
                  <a:solidFill>
                    <a:schemeClr val="accent1">
                      <a:lumMod val="50000"/>
                    </a:schemeClr>
                  </a:solidFill>
                  <a:latin typeface="Times New Roman"/>
                  <a:cs typeface="Times New Roman"/>
                </a:rPr>
                <a:t>Clarifications/Tips</a:t>
              </a:r>
              <a:endParaRPr lang="en-US" sz="1800" b="1" u="sng" dirty="0">
                <a:solidFill>
                  <a:schemeClr val="accent1">
                    <a:lumMod val="50000"/>
                  </a:schemeClr>
                </a:solidFill>
                <a:latin typeface="Times New Roman"/>
                <a:cs typeface="Times New Roman"/>
              </a:endParaRPr>
            </a:p>
          </p:txBody>
        </p:sp>
        <p:sp>
          <p:nvSpPr>
            <p:cNvPr id="35" name="object 6">
              <a:extLst>
                <a:ext uri="{FF2B5EF4-FFF2-40B4-BE49-F238E27FC236}">
                  <a16:creationId xmlns:a16="http://schemas.microsoft.com/office/drawing/2014/main" id="{2994AE46-21C7-48B3-915C-E3B6DC184546}"/>
                </a:ext>
              </a:extLst>
            </p:cNvPr>
            <p:cNvSpPr/>
            <p:nvPr/>
          </p:nvSpPr>
          <p:spPr>
            <a:xfrm>
              <a:off x="7064416" y="2170270"/>
              <a:ext cx="190500" cy="178308"/>
            </a:xfrm>
            <a:prstGeom prst="rect">
              <a:avLst/>
            </a:prstGeom>
            <a:blipFill>
              <a:blip r:embed="rId3" cstate="print"/>
              <a:stretch>
                <a:fillRect/>
              </a:stretch>
            </a:blipFill>
          </p:spPr>
          <p:txBody>
            <a:bodyPr wrap="square" lIns="0" tIns="0" rIns="0" bIns="0" rtlCol="0"/>
            <a:lstStyle/>
            <a:p>
              <a:endParaRPr/>
            </a:p>
          </p:txBody>
        </p:sp>
      </p:grpSp>
      <p:grpSp>
        <p:nvGrpSpPr>
          <p:cNvPr id="3" name="Group 2">
            <a:extLst>
              <a:ext uri="{FF2B5EF4-FFF2-40B4-BE49-F238E27FC236}">
                <a16:creationId xmlns:a16="http://schemas.microsoft.com/office/drawing/2014/main" id="{C02C77F8-7468-4A9A-B68A-0A984CA02C54}"/>
              </a:ext>
            </a:extLst>
          </p:cNvPr>
          <p:cNvGrpSpPr/>
          <p:nvPr/>
        </p:nvGrpSpPr>
        <p:grpSpPr>
          <a:xfrm>
            <a:off x="625753" y="4419600"/>
            <a:ext cx="7618962" cy="667916"/>
            <a:chOff x="6868234" y="3347109"/>
            <a:chExt cx="6831923" cy="667916"/>
          </a:xfrm>
        </p:grpSpPr>
        <p:sp>
          <p:nvSpPr>
            <p:cNvPr id="30" name="object 11">
              <a:extLst>
                <a:ext uri="{FF2B5EF4-FFF2-40B4-BE49-F238E27FC236}">
                  <a16:creationId xmlns:a16="http://schemas.microsoft.com/office/drawing/2014/main" id="{2BFD4C4F-BCE5-4542-AE05-98F33EC8D5AE}"/>
                </a:ext>
              </a:extLst>
            </p:cNvPr>
            <p:cNvSpPr txBox="1"/>
            <p:nvPr/>
          </p:nvSpPr>
          <p:spPr>
            <a:xfrm>
              <a:off x="7100154" y="3386007"/>
              <a:ext cx="6600003" cy="629018"/>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3335" rIns="0" bIns="0" rtlCol="0">
              <a:spAutoFit/>
            </a:bodyPr>
            <a:lstStyle/>
            <a:p>
              <a:pPr marL="12700"/>
              <a:r>
                <a:rPr lang="en-US" sz="2000" spc="-5" dirty="0">
                  <a:solidFill>
                    <a:schemeClr val="accent1">
                      <a:lumMod val="50000"/>
                    </a:schemeClr>
                  </a:solidFill>
                  <a:latin typeface="Times New Roman"/>
                  <a:cs typeface="Times New Roman"/>
                </a:rPr>
                <a:t>Allocations to reserves do not</a:t>
              </a:r>
              <a:r>
                <a:rPr lang="en-US" sz="2000" spc="75" dirty="0">
                  <a:solidFill>
                    <a:schemeClr val="accent1">
                      <a:lumMod val="50000"/>
                    </a:schemeClr>
                  </a:solidFill>
                  <a:latin typeface="Times New Roman"/>
                  <a:cs typeface="Times New Roman"/>
                </a:rPr>
                <a:t> </a:t>
              </a:r>
              <a:r>
                <a:rPr lang="en-US" sz="2000" spc="-5" dirty="0">
                  <a:solidFill>
                    <a:schemeClr val="accent1">
                      <a:lumMod val="50000"/>
                    </a:schemeClr>
                  </a:solidFill>
                  <a:latin typeface="Times New Roman"/>
                  <a:cs typeface="Times New Roman"/>
                </a:rPr>
                <a:t>designate</a:t>
              </a:r>
              <a:r>
                <a:rPr lang="en-US" sz="2000" dirty="0">
                  <a:solidFill>
                    <a:schemeClr val="accent1">
                      <a:lumMod val="50000"/>
                    </a:schemeClr>
                  </a:solidFill>
                  <a:latin typeface="Times New Roman"/>
                  <a:cs typeface="Times New Roman"/>
                </a:rPr>
                <a:t> </a:t>
              </a:r>
              <a:r>
                <a:rPr lang="en-US" sz="2000" spc="-45" dirty="0">
                  <a:solidFill>
                    <a:schemeClr val="accent1">
                      <a:lumMod val="50000"/>
                    </a:schemeClr>
                  </a:solidFill>
                  <a:latin typeface="Times New Roman"/>
                  <a:cs typeface="Times New Roman"/>
                </a:rPr>
                <a:t>PEMA’s </a:t>
              </a:r>
              <a:r>
                <a:rPr lang="en-US" sz="2000" dirty="0">
                  <a:solidFill>
                    <a:schemeClr val="accent1">
                      <a:lumMod val="50000"/>
                    </a:schemeClr>
                  </a:solidFill>
                  <a:latin typeface="Times New Roman"/>
                  <a:cs typeface="Times New Roman"/>
                </a:rPr>
                <a:t>approval of a </a:t>
              </a:r>
              <a:r>
                <a:rPr lang="en-US" sz="2000" spc="-5" dirty="0">
                  <a:solidFill>
                    <a:schemeClr val="accent1">
                      <a:lumMod val="50000"/>
                    </a:schemeClr>
                  </a:solidFill>
                  <a:latin typeface="Times New Roman"/>
                  <a:cs typeface="Times New Roman"/>
                </a:rPr>
                <a:t>future project or agreement </a:t>
              </a:r>
              <a:r>
                <a:rPr lang="en-US" sz="2000" dirty="0">
                  <a:solidFill>
                    <a:schemeClr val="accent1">
                      <a:lumMod val="50000"/>
                    </a:schemeClr>
                  </a:solidFill>
                  <a:latin typeface="Times New Roman"/>
                  <a:cs typeface="Times New Roman"/>
                </a:rPr>
                <a:t>the cost is</a:t>
              </a:r>
              <a:r>
                <a:rPr lang="en-US" sz="2000" spc="-40" dirty="0">
                  <a:solidFill>
                    <a:schemeClr val="accent1">
                      <a:lumMod val="50000"/>
                    </a:schemeClr>
                  </a:solidFill>
                  <a:latin typeface="Times New Roman"/>
                  <a:cs typeface="Times New Roman"/>
                </a:rPr>
                <a:t> </a:t>
              </a:r>
              <a:r>
                <a:rPr lang="en-US" sz="2000" dirty="0">
                  <a:solidFill>
                    <a:schemeClr val="accent1">
                      <a:lumMod val="50000"/>
                    </a:schemeClr>
                  </a:solidFill>
                  <a:latin typeface="Times New Roman"/>
                  <a:cs typeface="Times New Roman"/>
                </a:rPr>
                <a:t>eligible.</a:t>
              </a:r>
            </a:p>
          </p:txBody>
        </p:sp>
        <p:sp>
          <p:nvSpPr>
            <p:cNvPr id="37" name="object 6">
              <a:extLst>
                <a:ext uri="{FF2B5EF4-FFF2-40B4-BE49-F238E27FC236}">
                  <a16:creationId xmlns:a16="http://schemas.microsoft.com/office/drawing/2014/main" id="{09C24B4F-A7D1-4775-8073-34AFFE4CA26A}"/>
                </a:ext>
              </a:extLst>
            </p:cNvPr>
            <p:cNvSpPr/>
            <p:nvPr/>
          </p:nvSpPr>
          <p:spPr>
            <a:xfrm>
              <a:off x="6868234" y="3347109"/>
              <a:ext cx="190500" cy="178308"/>
            </a:xfrm>
            <a:prstGeom prst="rect">
              <a:avLst/>
            </a:prstGeom>
            <a:blipFill>
              <a:blip r:embed="rId3" cstate="print"/>
              <a:stretch>
                <a:fillRect/>
              </a:stretch>
            </a:blipFill>
          </p:spPr>
          <p:txBody>
            <a:bodyPr wrap="square" lIns="0" tIns="0" rIns="0" bIns="0" rtlCol="0"/>
            <a:lstStyle/>
            <a:p>
              <a:endParaRPr/>
            </a:p>
          </p:txBody>
        </p:sp>
      </p:grpSp>
      <p:grpSp>
        <p:nvGrpSpPr>
          <p:cNvPr id="4" name="Group 3">
            <a:extLst>
              <a:ext uri="{FF2B5EF4-FFF2-40B4-BE49-F238E27FC236}">
                <a16:creationId xmlns:a16="http://schemas.microsoft.com/office/drawing/2014/main" id="{13F7D9A4-3765-4FE0-A360-A86AEE137899}"/>
              </a:ext>
            </a:extLst>
          </p:cNvPr>
          <p:cNvGrpSpPr/>
          <p:nvPr/>
        </p:nvGrpSpPr>
        <p:grpSpPr>
          <a:xfrm>
            <a:off x="609600" y="5181600"/>
            <a:ext cx="7623763" cy="629018"/>
            <a:chOff x="6824344" y="4953000"/>
            <a:chExt cx="7154755" cy="629018"/>
          </a:xfrm>
        </p:grpSpPr>
        <p:sp>
          <p:nvSpPr>
            <p:cNvPr id="31" name="object 11">
              <a:extLst>
                <a:ext uri="{FF2B5EF4-FFF2-40B4-BE49-F238E27FC236}">
                  <a16:creationId xmlns:a16="http://schemas.microsoft.com/office/drawing/2014/main" id="{540AFACB-330F-4E39-9642-B1071578B92C}"/>
                </a:ext>
              </a:extLst>
            </p:cNvPr>
            <p:cNvSpPr txBox="1"/>
            <p:nvPr/>
          </p:nvSpPr>
          <p:spPr>
            <a:xfrm>
              <a:off x="7071575" y="4953000"/>
              <a:ext cx="6907524" cy="629018"/>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3335" rIns="0" bIns="0" rtlCol="0">
              <a:spAutoFit/>
            </a:bodyPr>
            <a:lstStyle/>
            <a:p>
              <a:pPr marL="12700"/>
              <a:r>
                <a:rPr lang="en-US" sz="2000" spc="-5" dirty="0">
                  <a:solidFill>
                    <a:schemeClr val="accent1">
                      <a:lumMod val="50000"/>
                    </a:schemeClr>
                  </a:solidFill>
                  <a:latin typeface="Times New Roman"/>
                  <a:cs typeface="Times New Roman"/>
                </a:rPr>
                <a:t>Reserves reported on 2022 report are</a:t>
              </a:r>
              <a:r>
                <a:rPr lang="en-US" sz="2000" spc="65" dirty="0">
                  <a:solidFill>
                    <a:schemeClr val="accent1">
                      <a:lumMod val="50000"/>
                    </a:schemeClr>
                  </a:solidFill>
                  <a:latin typeface="Times New Roman"/>
                  <a:cs typeface="Times New Roman"/>
                </a:rPr>
                <a:t> </a:t>
              </a:r>
              <a:r>
                <a:rPr lang="en-US" sz="2000" spc="-5" dirty="0">
                  <a:solidFill>
                    <a:schemeClr val="accent1">
                      <a:lumMod val="50000"/>
                    </a:schemeClr>
                  </a:solidFill>
                  <a:latin typeface="Times New Roman"/>
                  <a:cs typeface="Times New Roman"/>
                </a:rPr>
                <a:t>carried forward to the 2023 annual report.</a:t>
              </a:r>
              <a:endParaRPr sz="2000" dirty="0">
                <a:solidFill>
                  <a:schemeClr val="accent1">
                    <a:lumMod val="50000"/>
                  </a:schemeClr>
                </a:solidFill>
                <a:latin typeface="Times New Roman"/>
                <a:cs typeface="Times New Roman"/>
              </a:endParaRPr>
            </a:p>
          </p:txBody>
        </p:sp>
        <p:sp>
          <p:nvSpPr>
            <p:cNvPr id="39" name="object 6">
              <a:extLst>
                <a:ext uri="{FF2B5EF4-FFF2-40B4-BE49-F238E27FC236}">
                  <a16:creationId xmlns:a16="http://schemas.microsoft.com/office/drawing/2014/main" id="{6EA27FC6-8373-461C-911F-C5A438040A16}"/>
                </a:ext>
              </a:extLst>
            </p:cNvPr>
            <p:cNvSpPr/>
            <p:nvPr/>
          </p:nvSpPr>
          <p:spPr>
            <a:xfrm>
              <a:off x="6824344" y="5086778"/>
              <a:ext cx="190500" cy="178308"/>
            </a:xfrm>
            <a:prstGeom prst="rect">
              <a:avLst/>
            </a:prstGeom>
            <a:blipFill>
              <a:blip r:embed="rId3" cstate="print"/>
              <a:stretch>
                <a:fillRect/>
              </a:stretch>
            </a:blipFill>
          </p:spPr>
          <p:txBody>
            <a:bodyPr wrap="square" lIns="0" tIns="0" rIns="0" bIns="0" rtlCol="0"/>
            <a:lstStyle/>
            <a:p>
              <a:endParaRPr/>
            </a:p>
          </p:txBody>
        </p:sp>
      </p:grpSp>
      <p:grpSp>
        <p:nvGrpSpPr>
          <p:cNvPr id="29" name="Group 28">
            <a:extLst>
              <a:ext uri="{FF2B5EF4-FFF2-40B4-BE49-F238E27FC236}">
                <a16:creationId xmlns:a16="http://schemas.microsoft.com/office/drawing/2014/main" id="{6B66ADB6-9FB4-4A92-870D-9B12331AB3E9}"/>
              </a:ext>
            </a:extLst>
          </p:cNvPr>
          <p:cNvGrpSpPr/>
          <p:nvPr/>
        </p:nvGrpSpPr>
        <p:grpSpPr>
          <a:xfrm>
            <a:off x="609600" y="5867400"/>
            <a:ext cx="7608647" cy="321242"/>
            <a:chOff x="6824344" y="4953000"/>
            <a:chExt cx="7784751" cy="321242"/>
          </a:xfrm>
        </p:grpSpPr>
        <p:sp>
          <p:nvSpPr>
            <p:cNvPr id="41" name="object 11">
              <a:extLst>
                <a:ext uri="{FF2B5EF4-FFF2-40B4-BE49-F238E27FC236}">
                  <a16:creationId xmlns:a16="http://schemas.microsoft.com/office/drawing/2014/main" id="{B898A80C-3CBC-40E8-8B1C-109C108ADDC5}"/>
                </a:ext>
              </a:extLst>
            </p:cNvPr>
            <p:cNvSpPr txBox="1"/>
            <p:nvPr/>
          </p:nvSpPr>
          <p:spPr>
            <a:xfrm>
              <a:off x="7112671" y="4953000"/>
              <a:ext cx="7496424" cy="321242"/>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3335" rIns="0" bIns="0" rtlCol="0">
              <a:spAutoFit/>
            </a:bodyPr>
            <a:lstStyle/>
            <a:p>
              <a:pPr marL="12700"/>
              <a:r>
                <a:rPr lang="en-US" sz="2000" spc="-5" dirty="0">
                  <a:solidFill>
                    <a:schemeClr val="accent1">
                      <a:lumMod val="50000"/>
                    </a:schemeClr>
                  </a:solidFill>
                  <a:latin typeface="Times New Roman"/>
                  <a:cs typeface="Times New Roman"/>
                </a:rPr>
                <a:t>Schedule C must be populated and maintained each year.</a:t>
              </a:r>
              <a:endParaRPr sz="2000" dirty="0">
                <a:solidFill>
                  <a:schemeClr val="accent1">
                    <a:lumMod val="50000"/>
                  </a:schemeClr>
                </a:solidFill>
                <a:latin typeface="Times New Roman"/>
                <a:cs typeface="Times New Roman"/>
              </a:endParaRPr>
            </a:p>
          </p:txBody>
        </p:sp>
        <p:sp>
          <p:nvSpPr>
            <p:cNvPr id="43" name="object 6">
              <a:extLst>
                <a:ext uri="{FF2B5EF4-FFF2-40B4-BE49-F238E27FC236}">
                  <a16:creationId xmlns:a16="http://schemas.microsoft.com/office/drawing/2014/main" id="{33BBFE05-EAE3-47BB-A51D-37E5F000F842}"/>
                </a:ext>
              </a:extLst>
            </p:cNvPr>
            <p:cNvSpPr/>
            <p:nvPr/>
          </p:nvSpPr>
          <p:spPr>
            <a:xfrm>
              <a:off x="6824344" y="5029200"/>
              <a:ext cx="190500" cy="178308"/>
            </a:xfrm>
            <a:prstGeom prst="rect">
              <a:avLst/>
            </a:prstGeom>
            <a:blipFill>
              <a:blip r:embed="rId3" cstate="print"/>
              <a:stretch>
                <a:fillRect/>
              </a:stretch>
            </a:blipFill>
          </p:spPr>
          <p:txBody>
            <a:bodyPr wrap="square" lIns="0" tIns="0" rIns="0" bIns="0" rtlCol="0"/>
            <a:lstStyle/>
            <a:p>
              <a:endParaRPr/>
            </a:p>
          </p:txBody>
        </p:sp>
      </p:grpSp>
      <p:sp>
        <p:nvSpPr>
          <p:cNvPr id="25" name="TextBox 24">
            <a:extLst>
              <a:ext uri="{FF2B5EF4-FFF2-40B4-BE49-F238E27FC236}">
                <a16:creationId xmlns:a16="http://schemas.microsoft.com/office/drawing/2014/main" id="{19804EAC-2968-4513-935C-E0B5EBDB7335}"/>
              </a:ext>
            </a:extLst>
          </p:cNvPr>
          <p:cNvSpPr txBox="1"/>
          <p:nvPr/>
        </p:nvSpPr>
        <p:spPr>
          <a:xfrm>
            <a:off x="128461" y="227695"/>
            <a:ext cx="8839200" cy="830997"/>
          </a:xfrm>
          <a:prstGeom prst="rect">
            <a:avLst/>
          </a:prstGeom>
          <a:noFill/>
        </p:spPr>
        <p:txBody>
          <a:bodyPr wrap="square" rtlCol="0">
            <a:spAutoFit/>
          </a:bodyPr>
          <a:lstStyle/>
          <a:p>
            <a:pPr algn="ctr"/>
            <a:r>
              <a:rPr lang="en-US" sz="2400" b="1" spc="-5" dirty="0">
                <a:solidFill>
                  <a:schemeClr val="bg1"/>
                </a:solidFill>
                <a:latin typeface="Times New Roman" panose="02020603050405020304" pitchFamily="18" charset="0"/>
                <a:cs typeface="Times New Roman" panose="02020603050405020304" pitchFamily="18" charset="0"/>
              </a:rPr>
              <a:t>Reserve Cap and Allocation Totals:</a:t>
            </a:r>
          </a:p>
          <a:p>
            <a:pPr algn="ctr"/>
            <a:r>
              <a:rPr lang="en-US" sz="2400" b="1" spc="-5" dirty="0">
                <a:solidFill>
                  <a:schemeClr val="bg1"/>
                </a:solidFill>
                <a:latin typeface="Times New Roman" panose="02020603050405020304" pitchFamily="18" charset="0"/>
                <a:cs typeface="Times New Roman" panose="02020603050405020304" pitchFamily="18" charset="0"/>
              </a:rPr>
              <a:t>Clarifications</a:t>
            </a:r>
            <a:endParaRPr lang="en-US" sz="2400" b="1" dirty="0">
              <a:solidFill>
                <a:schemeClr val="bg1"/>
              </a:solidFill>
            </a:endParaRPr>
          </a:p>
        </p:txBody>
      </p:sp>
      <p:grpSp>
        <p:nvGrpSpPr>
          <p:cNvPr id="50" name="Group 49">
            <a:extLst>
              <a:ext uri="{FF2B5EF4-FFF2-40B4-BE49-F238E27FC236}">
                <a16:creationId xmlns:a16="http://schemas.microsoft.com/office/drawing/2014/main" id="{98BB69DF-BA9C-47FE-94B5-4471027BCA50}"/>
              </a:ext>
            </a:extLst>
          </p:cNvPr>
          <p:cNvGrpSpPr/>
          <p:nvPr/>
        </p:nvGrpSpPr>
        <p:grpSpPr>
          <a:xfrm>
            <a:off x="561084" y="1553083"/>
            <a:ext cx="7973316" cy="2180717"/>
            <a:chOff x="685800" y="1493691"/>
            <a:chExt cx="8153400" cy="1935309"/>
          </a:xfrm>
        </p:grpSpPr>
        <p:sp>
          <p:nvSpPr>
            <p:cNvPr id="51" name="Rectangle 50">
              <a:extLst>
                <a:ext uri="{FF2B5EF4-FFF2-40B4-BE49-F238E27FC236}">
                  <a16:creationId xmlns:a16="http://schemas.microsoft.com/office/drawing/2014/main" id="{834DC489-D6A1-4CB3-8841-8B1C57A22FC3}"/>
                </a:ext>
              </a:extLst>
            </p:cNvPr>
            <p:cNvSpPr/>
            <p:nvPr/>
          </p:nvSpPr>
          <p:spPr>
            <a:xfrm>
              <a:off x="685800" y="1493691"/>
              <a:ext cx="8153400" cy="19353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95ACC80-3388-422A-BCC8-EFD75CA81B50}"/>
                </a:ext>
              </a:extLst>
            </p:cNvPr>
            <p:cNvGrpSpPr/>
            <p:nvPr/>
          </p:nvGrpSpPr>
          <p:grpSpPr>
            <a:xfrm>
              <a:off x="803609" y="1623629"/>
              <a:ext cx="7864141" cy="1805371"/>
              <a:chOff x="495300" y="2119881"/>
              <a:chExt cx="7305675" cy="1956819"/>
            </a:xfrm>
            <a:scene3d>
              <a:camera prst="orthographicFront">
                <a:rot lat="0" lon="0" rev="0"/>
              </a:camera>
              <a:lightRig rig="contrasting" dir="t">
                <a:rot lat="0" lon="0" rev="7800000"/>
              </a:lightRig>
            </a:scene3d>
          </p:grpSpPr>
          <p:pic>
            <p:nvPicPr>
              <p:cNvPr id="53" name="Picture 52">
                <a:extLst>
                  <a:ext uri="{FF2B5EF4-FFF2-40B4-BE49-F238E27FC236}">
                    <a16:creationId xmlns:a16="http://schemas.microsoft.com/office/drawing/2014/main" id="{3B7D6371-01DD-4034-983A-E1FA968061C2}"/>
                  </a:ext>
                </a:extLst>
              </p:cNvPr>
              <p:cNvPicPr>
                <a:picLocks noChangeAspect="1"/>
              </p:cNvPicPr>
              <p:nvPr/>
            </p:nvPicPr>
            <p:blipFill>
              <a:blip r:embed="rId4"/>
              <a:stretch>
                <a:fillRect/>
              </a:stretch>
            </p:blipFill>
            <p:spPr>
              <a:xfrm>
                <a:off x="495300" y="2133600"/>
                <a:ext cx="3105150" cy="1809750"/>
              </a:xfrm>
              <a:prstGeom prst="rect">
                <a:avLst/>
              </a:prstGeom>
              <a:ln>
                <a:noFill/>
              </a:ln>
              <a:effectLst/>
              <a:sp3d>
                <a:bevelT w="139700" h="139700"/>
              </a:sp3d>
            </p:spPr>
          </p:pic>
          <p:pic>
            <p:nvPicPr>
              <p:cNvPr id="54" name="Picture 53">
                <a:extLst>
                  <a:ext uri="{FF2B5EF4-FFF2-40B4-BE49-F238E27FC236}">
                    <a16:creationId xmlns:a16="http://schemas.microsoft.com/office/drawing/2014/main" id="{E291B38F-D5FB-4429-8D3C-A2FDB1DDE662}"/>
                  </a:ext>
                </a:extLst>
              </p:cNvPr>
              <p:cNvPicPr>
                <a:picLocks noChangeAspect="1"/>
              </p:cNvPicPr>
              <p:nvPr/>
            </p:nvPicPr>
            <p:blipFill>
              <a:blip r:embed="rId5"/>
              <a:stretch>
                <a:fillRect/>
              </a:stretch>
            </p:blipFill>
            <p:spPr>
              <a:xfrm>
                <a:off x="3600450" y="2133600"/>
                <a:ext cx="1990725" cy="1943100"/>
              </a:xfrm>
              <a:prstGeom prst="rect">
                <a:avLst/>
              </a:prstGeom>
              <a:ln>
                <a:noFill/>
              </a:ln>
              <a:effectLst/>
              <a:sp3d>
                <a:bevelT w="139700" h="139700"/>
              </a:sp3d>
            </p:spPr>
          </p:pic>
          <p:pic>
            <p:nvPicPr>
              <p:cNvPr id="55" name="Picture 54">
                <a:extLst>
                  <a:ext uri="{FF2B5EF4-FFF2-40B4-BE49-F238E27FC236}">
                    <a16:creationId xmlns:a16="http://schemas.microsoft.com/office/drawing/2014/main" id="{A068F980-4690-4003-AB00-817E2ADB72F1}"/>
                  </a:ext>
                </a:extLst>
              </p:cNvPr>
              <p:cNvPicPr>
                <a:picLocks noChangeAspect="1"/>
              </p:cNvPicPr>
              <p:nvPr/>
            </p:nvPicPr>
            <p:blipFill>
              <a:blip r:embed="rId6"/>
              <a:stretch>
                <a:fillRect/>
              </a:stretch>
            </p:blipFill>
            <p:spPr>
              <a:xfrm>
                <a:off x="5591175" y="2124075"/>
                <a:ext cx="1143000" cy="1952625"/>
              </a:xfrm>
              <a:prstGeom prst="rect">
                <a:avLst/>
              </a:prstGeom>
              <a:ln>
                <a:noFill/>
              </a:ln>
              <a:effectLst/>
              <a:sp3d>
                <a:bevelT w="139700" h="139700"/>
              </a:sp3d>
            </p:spPr>
          </p:pic>
          <p:pic>
            <p:nvPicPr>
              <p:cNvPr id="56" name="Picture 55">
                <a:extLst>
                  <a:ext uri="{FF2B5EF4-FFF2-40B4-BE49-F238E27FC236}">
                    <a16:creationId xmlns:a16="http://schemas.microsoft.com/office/drawing/2014/main" id="{93631C31-E847-4BAF-9F0D-1C68FB89AA29}"/>
                  </a:ext>
                </a:extLst>
              </p:cNvPr>
              <p:cNvPicPr>
                <a:picLocks noChangeAspect="1"/>
              </p:cNvPicPr>
              <p:nvPr/>
            </p:nvPicPr>
            <p:blipFill>
              <a:blip r:embed="rId7"/>
              <a:stretch>
                <a:fillRect/>
              </a:stretch>
            </p:blipFill>
            <p:spPr>
              <a:xfrm>
                <a:off x="6734175" y="2119881"/>
                <a:ext cx="1066800" cy="1809750"/>
              </a:xfrm>
              <a:prstGeom prst="rect">
                <a:avLst/>
              </a:prstGeom>
              <a:ln>
                <a:noFill/>
              </a:ln>
              <a:effectLst/>
              <a:sp3d>
                <a:bevelT w="139700" h="139700"/>
              </a:sp3d>
            </p:spPr>
          </p:pic>
        </p:grpSp>
      </p:grpSp>
      <p:sp>
        <p:nvSpPr>
          <p:cNvPr id="57" name="Rectangle 56">
            <a:extLst>
              <a:ext uri="{FF2B5EF4-FFF2-40B4-BE49-F238E27FC236}">
                <a16:creationId xmlns:a16="http://schemas.microsoft.com/office/drawing/2014/main" id="{E26D6AAB-8F27-40D0-ACC5-73A138A308CD}"/>
              </a:ext>
            </a:extLst>
          </p:cNvPr>
          <p:cNvSpPr/>
          <p:nvPr/>
        </p:nvSpPr>
        <p:spPr>
          <a:xfrm>
            <a:off x="2798926" y="2362199"/>
            <a:ext cx="3373274" cy="484545"/>
          </a:xfrm>
          <a:prstGeom prst="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accent1">
                    <a:lumMod val="50000"/>
                  </a:schemeClr>
                </a:solidFill>
              </a:rPr>
              <a:t>Reserve Cap and Allocation Totals</a:t>
            </a:r>
          </a:p>
        </p:txBody>
      </p:sp>
    </p:spTree>
    <p:extLst>
      <p:ext uri="{BB962C8B-B14F-4D97-AF65-F5344CB8AC3E}">
        <p14:creationId xmlns:p14="http://schemas.microsoft.com/office/powerpoint/2010/main" val="34734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F72399-0CD1-43D5-8245-5519B190BC5D}"/>
              </a:ext>
            </a:extLst>
          </p:cNvPr>
          <p:cNvGrpSpPr/>
          <p:nvPr/>
        </p:nvGrpSpPr>
        <p:grpSpPr>
          <a:xfrm>
            <a:off x="-5521348" y="3733800"/>
            <a:ext cx="13758562" cy="3542186"/>
            <a:chOff x="978495" y="2086432"/>
            <a:chExt cx="13133035" cy="3542186"/>
          </a:xfrm>
        </p:grpSpPr>
        <p:sp>
          <p:nvSpPr>
            <p:cNvPr id="32" name="object 11">
              <a:extLst>
                <a:ext uri="{FF2B5EF4-FFF2-40B4-BE49-F238E27FC236}">
                  <a16:creationId xmlns:a16="http://schemas.microsoft.com/office/drawing/2014/main" id="{57BF4F5E-459B-4056-8F2A-AA5E6E7B2299}"/>
                </a:ext>
              </a:extLst>
            </p:cNvPr>
            <p:cNvSpPr txBox="1"/>
            <p:nvPr/>
          </p:nvSpPr>
          <p:spPr>
            <a:xfrm>
              <a:off x="7267116" y="2086432"/>
              <a:ext cx="6844414" cy="93679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3335" rIns="0" bIns="0" rtlCol="0">
              <a:spAutoFit/>
            </a:bodyPr>
            <a:lstStyle/>
            <a:p>
              <a:pPr marL="12700"/>
              <a:r>
                <a:rPr lang="en-US" sz="2000" spc="-5" dirty="0">
                  <a:solidFill>
                    <a:schemeClr val="accent1">
                      <a:lumMod val="50000"/>
                    </a:schemeClr>
                  </a:solidFill>
                  <a:latin typeface="Times New Roman"/>
                  <a:cs typeface="Times New Roman"/>
                </a:rPr>
                <a:t>A county may allocate available amounts from their 83% funds balance to capital or operating reserves; showing these funds are dedicated to a future purpose.</a:t>
              </a:r>
            </a:p>
          </p:txBody>
        </p:sp>
        <p:sp>
          <p:nvSpPr>
            <p:cNvPr id="33" name="object 11">
              <a:extLst>
                <a:ext uri="{FF2B5EF4-FFF2-40B4-BE49-F238E27FC236}">
                  <a16:creationId xmlns:a16="http://schemas.microsoft.com/office/drawing/2014/main" id="{21C4ED2A-5EA3-4C04-98C9-3B5812995270}"/>
                </a:ext>
              </a:extLst>
            </p:cNvPr>
            <p:cNvSpPr txBox="1"/>
            <p:nvPr/>
          </p:nvSpPr>
          <p:spPr>
            <a:xfrm>
              <a:off x="978495" y="5338154"/>
              <a:ext cx="2029016" cy="290464"/>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txBody>
            <a:bodyPr vert="horz" wrap="square" lIns="0" tIns="13335" rIns="0" bIns="0" rtlCol="0">
              <a:spAutoFit/>
            </a:bodyPr>
            <a:lstStyle/>
            <a:p>
              <a:pPr marL="12700" algn="ctr"/>
              <a:r>
                <a:rPr lang="en-US" sz="1800" b="1" u="sng" spc="-5" dirty="0">
                  <a:solidFill>
                    <a:schemeClr val="accent1">
                      <a:lumMod val="50000"/>
                    </a:schemeClr>
                  </a:solidFill>
                  <a:latin typeface="Times New Roman"/>
                  <a:cs typeface="Times New Roman"/>
                </a:rPr>
                <a:t>Clarifications/Tips</a:t>
              </a:r>
              <a:endParaRPr lang="en-US" sz="1800" b="1" u="sng" dirty="0">
                <a:solidFill>
                  <a:schemeClr val="accent1">
                    <a:lumMod val="50000"/>
                  </a:schemeClr>
                </a:solidFill>
                <a:latin typeface="Times New Roman"/>
                <a:cs typeface="Times New Roman"/>
              </a:endParaRPr>
            </a:p>
          </p:txBody>
        </p:sp>
        <p:sp>
          <p:nvSpPr>
            <p:cNvPr id="35" name="object 6">
              <a:extLst>
                <a:ext uri="{FF2B5EF4-FFF2-40B4-BE49-F238E27FC236}">
                  <a16:creationId xmlns:a16="http://schemas.microsoft.com/office/drawing/2014/main" id="{2994AE46-21C7-48B3-915C-E3B6DC184546}"/>
                </a:ext>
              </a:extLst>
            </p:cNvPr>
            <p:cNvSpPr/>
            <p:nvPr/>
          </p:nvSpPr>
          <p:spPr>
            <a:xfrm>
              <a:off x="6976173" y="2163652"/>
              <a:ext cx="190500" cy="178308"/>
            </a:xfrm>
            <a:prstGeom prst="rect">
              <a:avLst/>
            </a:prstGeom>
            <a:blipFill>
              <a:blip r:embed="rId3" cstate="print"/>
              <a:stretch>
                <a:fillRect/>
              </a:stretch>
            </a:blipFill>
          </p:spPr>
          <p:txBody>
            <a:bodyPr wrap="square" lIns="0" tIns="0" rIns="0" bIns="0" rtlCol="0"/>
            <a:lstStyle/>
            <a:p>
              <a:endParaRPr/>
            </a:p>
          </p:txBody>
        </p:sp>
      </p:grpSp>
      <p:grpSp>
        <p:nvGrpSpPr>
          <p:cNvPr id="3" name="Group 2">
            <a:extLst>
              <a:ext uri="{FF2B5EF4-FFF2-40B4-BE49-F238E27FC236}">
                <a16:creationId xmlns:a16="http://schemas.microsoft.com/office/drawing/2014/main" id="{C02C77F8-7468-4A9A-B68A-0A984CA02C54}"/>
              </a:ext>
            </a:extLst>
          </p:cNvPr>
          <p:cNvGrpSpPr/>
          <p:nvPr/>
        </p:nvGrpSpPr>
        <p:grpSpPr>
          <a:xfrm>
            <a:off x="762000" y="4784158"/>
            <a:ext cx="7488917" cy="321242"/>
            <a:chOff x="6807880" y="3386007"/>
            <a:chExt cx="6553532" cy="321242"/>
          </a:xfrm>
        </p:grpSpPr>
        <p:sp>
          <p:nvSpPr>
            <p:cNvPr id="30" name="object 11">
              <a:extLst>
                <a:ext uri="{FF2B5EF4-FFF2-40B4-BE49-F238E27FC236}">
                  <a16:creationId xmlns:a16="http://schemas.microsoft.com/office/drawing/2014/main" id="{2BFD4C4F-BCE5-4542-AE05-98F33EC8D5AE}"/>
                </a:ext>
              </a:extLst>
            </p:cNvPr>
            <p:cNvSpPr txBox="1"/>
            <p:nvPr/>
          </p:nvSpPr>
          <p:spPr>
            <a:xfrm>
              <a:off x="7086601" y="3386007"/>
              <a:ext cx="6274811" cy="321242"/>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wrap="square" lIns="0" tIns="13335" rIns="0" bIns="0" rtlCol="0">
              <a:spAutoFit/>
            </a:bodyPr>
            <a:lstStyle/>
            <a:p>
              <a:pPr marL="12700">
                <a:lnSpc>
                  <a:spcPct val="100000"/>
                </a:lnSpc>
                <a:spcBef>
                  <a:spcPts val="615"/>
                </a:spcBef>
              </a:pPr>
              <a:r>
                <a:rPr lang="en-US" sz="2000" spc="-5" dirty="0">
                  <a:latin typeface="Times New Roman"/>
                  <a:cs typeface="Times New Roman"/>
                </a:rPr>
                <a:t>Reserves would only apply to formula-based funding balances.</a:t>
              </a:r>
            </a:p>
          </p:txBody>
        </p:sp>
        <p:sp>
          <p:nvSpPr>
            <p:cNvPr id="37" name="object 6">
              <a:extLst>
                <a:ext uri="{FF2B5EF4-FFF2-40B4-BE49-F238E27FC236}">
                  <a16:creationId xmlns:a16="http://schemas.microsoft.com/office/drawing/2014/main" id="{09C24B4F-A7D1-4775-8073-34AFFE4CA26A}"/>
                </a:ext>
              </a:extLst>
            </p:cNvPr>
            <p:cNvSpPr/>
            <p:nvPr/>
          </p:nvSpPr>
          <p:spPr>
            <a:xfrm>
              <a:off x="6807880" y="3510678"/>
              <a:ext cx="190500" cy="178308"/>
            </a:xfrm>
            <a:prstGeom prst="rect">
              <a:avLst/>
            </a:prstGeom>
            <a:blipFill>
              <a:blip r:embed="rId3" cstate="print"/>
              <a:stretch>
                <a:fillRect/>
              </a:stretch>
            </a:blipFill>
          </p:spPr>
          <p:txBody>
            <a:bodyPr wrap="square" lIns="0" tIns="0" rIns="0" bIns="0" rtlCol="0"/>
            <a:lstStyle/>
            <a:p>
              <a:endParaRPr/>
            </a:p>
          </p:txBody>
        </p:sp>
      </p:grpSp>
      <p:grpSp>
        <p:nvGrpSpPr>
          <p:cNvPr id="4" name="Group 3">
            <a:extLst>
              <a:ext uri="{FF2B5EF4-FFF2-40B4-BE49-F238E27FC236}">
                <a16:creationId xmlns:a16="http://schemas.microsoft.com/office/drawing/2014/main" id="{13F7D9A4-3765-4FE0-A360-A86AEE137899}"/>
              </a:ext>
            </a:extLst>
          </p:cNvPr>
          <p:cNvGrpSpPr/>
          <p:nvPr/>
        </p:nvGrpSpPr>
        <p:grpSpPr>
          <a:xfrm>
            <a:off x="762000" y="5334000"/>
            <a:ext cx="7467601" cy="321242"/>
            <a:chOff x="6816403" y="4953000"/>
            <a:chExt cx="6801820" cy="321242"/>
          </a:xfrm>
        </p:grpSpPr>
        <p:sp>
          <p:nvSpPr>
            <p:cNvPr id="31" name="object 11">
              <a:extLst>
                <a:ext uri="{FF2B5EF4-FFF2-40B4-BE49-F238E27FC236}">
                  <a16:creationId xmlns:a16="http://schemas.microsoft.com/office/drawing/2014/main" id="{540AFACB-330F-4E39-9642-B1071578B92C}"/>
                </a:ext>
              </a:extLst>
            </p:cNvPr>
            <p:cNvSpPr txBox="1"/>
            <p:nvPr/>
          </p:nvSpPr>
          <p:spPr>
            <a:xfrm>
              <a:off x="7057389" y="4953000"/>
              <a:ext cx="6560834" cy="321242"/>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3335" rIns="0" bIns="0" rtlCol="0">
              <a:spAutoFit/>
            </a:bodyPr>
            <a:lstStyle/>
            <a:p>
              <a:pPr marL="12700">
                <a:lnSpc>
                  <a:spcPct val="100000"/>
                </a:lnSpc>
                <a:spcBef>
                  <a:spcPts val="615"/>
                </a:spcBef>
              </a:pPr>
              <a:r>
                <a:rPr lang="en-US" sz="2000" spc="-5" dirty="0">
                  <a:latin typeface="Times New Roman"/>
                  <a:cs typeface="Times New Roman"/>
                </a:rPr>
                <a:t>Allocations to reserves must not exceed the Reserve Cap.</a:t>
              </a:r>
            </a:p>
          </p:txBody>
        </p:sp>
        <p:sp>
          <p:nvSpPr>
            <p:cNvPr id="39" name="object 6">
              <a:extLst>
                <a:ext uri="{FF2B5EF4-FFF2-40B4-BE49-F238E27FC236}">
                  <a16:creationId xmlns:a16="http://schemas.microsoft.com/office/drawing/2014/main" id="{6EA27FC6-8373-461C-911F-C5A438040A16}"/>
                </a:ext>
              </a:extLst>
            </p:cNvPr>
            <p:cNvSpPr/>
            <p:nvPr/>
          </p:nvSpPr>
          <p:spPr>
            <a:xfrm>
              <a:off x="6816403" y="5059049"/>
              <a:ext cx="190500" cy="178308"/>
            </a:xfrm>
            <a:prstGeom prst="rect">
              <a:avLst/>
            </a:prstGeom>
            <a:blipFill>
              <a:blip r:embed="rId3" cstate="print"/>
              <a:stretch>
                <a:fillRect/>
              </a:stretch>
            </a:blipFill>
          </p:spPr>
          <p:txBody>
            <a:bodyPr wrap="square" lIns="0" tIns="0" rIns="0" bIns="0" rtlCol="0"/>
            <a:lstStyle/>
            <a:p>
              <a:endParaRPr/>
            </a:p>
          </p:txBody>
        </p:sp>
      </p:grpSp>
      <p:grpSp>
        <p:nvGrpSpPr>
          <p:cNvPr id="29" name="Group 28">
            <a:extLst>
              <a:ext uri="{FF2B5EF4-FFF2-40B4-BE49-F238E27FC236}">
                <a16:creationId xmlns:a16="http://schemas.microsoft.com/office/drawing/2014/main" id="{6B66ADB6-9FB4-4A92-870D-9B12331AB3E9}"/>
              </a:ext>
            </a:extLst>
          </p:cNvPr>
          <p:cNvGrpSpPr/>
          <p:nvPr/>
        </p:nvGrpSpPr>
        <p:grpSpPr>
          <a:xfrm>
            <a:off x="762000" y="5774758"/>
            <a:ext cx="7467601" cy="321242"/>
            <a:chOff x="6765111" y="4953000"/>
            <a:chExt cx="7467601" cy="321242"/>
          </a:xfrm>
        </p:grpSpPr>
        <p:sp>
          <p:nvSpPr>
            <p:cNvPr id="41" name="object 11">
              <a:extLst>
                <a:ext uri="{FF2B5EF4-FFF2-40B4-BE49-F238E27FC236}">
                  <a16:creationId xmlns:a16="http://schemas.microsoft.com/office/drawing/2014/main" id="{B898A80C-3CBC-40E8-8B1C-109C108ADDC5}"/>
                </a:ext>
              </a:extLst>
            </p:cNvPr>
            <p:cNvSpPr txBox="1"/>
            <p:nvPr/>
          </p:nvSpPr>
          <p:spPr>
            <a:xfrm>
              <a:off x="7057390" y="4953000"/>
              <a:ext cx="7175322" cy="321242"/>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3335" rIns="0" bIns="0" rtlCol="0">
              <a:spAutoFit/>
            </a:bodyPr>
            <a:lstStyle/>
            <a:p>
              <a:pPr marL="12700">
                <a:lnSpc>
                  <a:spcPct val="100000"/>
                </a:lnSpc>
                <a:spcBef>
                  <a:spcPts val="615"/>
                </a:spcBef>
              </a:pPr>
              <a:r>
                <a:rPr lang="en-US" sz="2000" spc="-5" dirty="0">
                  <a:latin typeface="Times New Roman"/>
                  <a:cs typeface="Times New Roman"/>
                </a:rPr>
                <a:t>A county must maintain an accurate reserve balance.</a:t>
              </a:r>
            </a:p>
          </p:txBody>
        </p:sp>
        <p:sp>
          <p:nvSpPr>
            <p:cNvPr id="43" name="object 6">
              <a:extLst>
                <a:ext uri="{FF2B5EF4-FFF2-40B4-BE49-F238E27FC236}">
                  <a16:creationId xmlns:a16="http://schemas.microsoft.com/office/drawing/2014/main" id="{33BBFE05-EAE3-47BB-A51D-37E5F000F842}"/>
                </a:ext>
              </a:extLst>
            </p:cNvPr>
            <p:cNvSpPr/>
            <p:nvPr/>
          </p:nvSpPr>
          <p:spPr>
            <a:xfrm>
              <a:off x="6765111" y="5033712"/>
              <a:ext cx="190500" cy="178308"/>
            </a:xfrm>
            <a:prstGeom prst="rect">
              <a:avLst/>
            </a:prstGeom>
            <a:blipFill>
              <a:blip r:embed="rId3" cstate="print"/>
              <a:stretch>
                <a:fillRect/>
              </a:stretch>
            </a:blipFill>
          </p:spPr>
          <p:txBody>
            <a:bodyPr wrap="square" lIns="0" tIns="0" rIns="0" bIns="0" rtlCol="0"/>
            <a:lstStyle/>
            <a:p>
              <a:endParaRPr dirty="0"/>
            </a:p>
          </p:txBody>
        </p:sp>
      </p:grpSp>
      <p:sp>
        <p:nvSpPr>
          <p:cNvPr id="25" name="TextBox 24">
            <a:extLst>
              <a:ext uri="{FF2B5EF4-FFF2-40B4-BE49-F238E27FC236}">
                <a16:creationId xmlns:a16="http://schemas.microsoft.com/office/drawing/2014/main" id="{19804EAC-2968-4513-935C-E0B5EBDB7335}"/>
              </a:ext>
            </a:extLst>
          </p:cNvPr>
          <p:cNvSpPr txBox="1"/>
          <p:nvPr/>
        </p:nvSpPr>
        <p:spPr>
          <a:xfrm>
            <a:off x="128461" y="300335"/>
            <a:ext cx="8839200" cy="461665"/>
          </a:xfrm>
          <a:prstGeom prst="rect">
            <a:avLst/>
          </a:prstGeom>
          <a:noFill/>
        </p:spPr>
        <p:txBody>
          <a:bodyPr wrap="square" rtlCol="0">
            <a:spAutoFit/>
          </a:bodyPr>
          <a:lstStyle/>
          <a:p>
            <a:pPr algn="ctr"/>
            <a:r>
              <a:rPr lang="en-US" sz="2400" b="1" spc="-5" dirty="0">
                <a:solidFill>
                  <a:schemeClr val="bg1"/>
                </a:solidFill>
                <a:latin typeface="Times New Roman" panose="02020603050405020304" pitchFamily="18" charset="0"/>
                <a:cs typeface="Times New Roman" panose="02020603050405020304" pitchFamily="18" charset="0"/>
              </a:rPr>
              <a:t>Capital and Operating Reserve Guidelines</a:t>
            </a:r>
          </a:p>
        </p:txBody>
      </p:sp>
      <p:grpSp>
        <p:nvGrpSpPr>
          <p:cNvPr id="50" name="Group 49">
            <a:extLst>
              <a:ext uri="{FF2B5EF4-FFF2-40B4-BE49-F238E27FC236}">
                <a16:creationId xmlns:a16="http://schemas.microsoft.com/office/drawing/2014/main" id="{98BB69DF-BA9C-47FE-94B5-4471027BCA50}"/>
              </a:ext>
            </a:extLst>
          </p:cNvPr>
          <p:cNvGrpSpPr/>
          <p:nvPr/>
        </p:nvGrpSpPr>
        <p:grpSpPr>
          <a:xfrm>
            <a:off x="588283" y="1491814"/>
            <a:ext cx="7924800" cy="1955314"/>
            <a:chOff x="685800" y="1493691"/>
            <a:chExt cx="8153400" cy="1935309"/>
          </a:xfrm>
        </p:grpSpPr>
        <p:sp>
          <p:nvSpPr>
            <p:cNvPr id="51" name="Rectangle 50">
              <a:extLst>
                <a:ext uri="{FF2B5EF4-FFF2-40B4-BE49-F238E27FC236}">
                  <a16:creationId xmlns:a16="http://schemas.microsoft.com/office/drawing/2014/main" id="{834DC489-D6A1-4CB3-8841-8B1C57A22FC3}"/>
                </a:ext>
              </a:extLst>
            </p:cNvPr>
            <p:cNvSpPr/>
            <p:nvPr/>
          </p:nvSpPr>
          <p:spPr>
            <a:xfrm>
              <a:off x="685800" y="1493691"/>
              <a:ext cx="8153400" cy="19353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895ACC80-3388-422A-BCC8-EFD75CA81B50}"/>
                </a:ext>
              </a:extLst>
            </p:cNvPr>
            <p:cNvGrpSpPr/>
            <p:nvPr/>
          </p:nvGrpSpPr>
          <p:grpSpPr>
            <a:xfrm>
              <a:off x="803609" y="1623629"/>
              <a:ext cx="7864141" cy="1805371"/>
              <a:chOff x="495300" y="2119881"/>
              <a:chExt cx="7305675" cy="1956819"/>
            </a:xfrm>
            <a:scene3d>
              <a:camera prst="orthographicFront">
                <a:rot lat="0" lon="0" rev="0"/>
              </a:camera>
              <a:lightRig rig="contrasting" dir="t">
                <a:rot lat="0" lon="0" rev="7800000"/>
              </a:lightRig>
            </a:scene3d>
          </p:grpSpPr>
          <p:pic>
            <p:nvPicPr>
              <p:cNvPr id="53" name="Picture 52">
                <a:extLst>
                  <a:ext uri="{FF2B5EF4-FFF2-40B4-BE49-F238E27FC236}">
                    <a16:creationId xmlns:a16="http://schemas.microsoft.com/office/drawing/2014/main" id="{3B7D6371-01DD-4034-983A-E1FA968061C2}"/>
                  </a:ext>
                </a:extLst>
              </p:cNvPr>
              <p:cNvPicPr>
                <a:picLocks noChangeAspect="1"/>
              </p:cNvPicPr>
              <p:nvPr/>
            </p:nvPicPr>
            <p:blipFill>
              <a:blip r:embed="rId4"/>
              <a:stretch>
                <a:fillRect/>
              </a:stretch>
            </p:blipFill>
            <p:spPr>
              <a:xfrm>
                <a:off x="495300" y="2133600"/>
                <a:ext cx="3105150" cy="1809750"/>
              </a:xfrm>
              <a:prstGeom prst="rect">
                <a:avLst/>
              </a:prstGeom>
              <a:ln>
                <a:noFill/>
              </a:ln>
              <a:effectLst/>
              <a:sp3d>
                <a:bevelT w="139700" h="139700"/>
              </a:sp3d>
            </p:spPr>
          </p:pic>
          <p:pic>
            <p:nvPicPr>
              <p:cNvPr id="54" name="Picture 53">
                <a:extLst>
                  <a:ext uri="{FF2B5EF4-FFF2-40B4-BE49-F238E27FC236}">
                    <a16:creationId xmlns:a16="http://schemas.microsoft.com/office/drawing/2014/main" id="{E291B38F-D5FB-4429-8D3C-A2FDB1DDE662}"/>
                  </a:ext>
                </a:extLst>
              </p:cNvPr>
              <p:cNvPicPr>
                <a:picLocks noChangeAspect="1"/>
              </p:cNvPicPr>
              <p:nvPr/>
            </p:nvPicPr>
            <p:blipFill>
              <a:blip r:embed="rId5"/>
              <a:stretch>
                <a:fillRect/>
              </a:stretch>
            </p:blipFill>
            <p:spPr>
              <a:xfrm>
                <a:off x="3600450" y="2133600"/>
                <a:ext cx="1990725" cy="1943100"/>
              </a:xfrm>
              <a:prstGeom prst="rect">
                <a:avLst/>
              </a:prstGeom>
              <a:ln>
                <a:noFill/>
              </a:ln>
              <a:effectLst/>
              <a:sp3d>
                <a:bevelT w="139700" h="139700"/>
              </a:sp3d>
            </p:spPr>
          </p:pic>
          <p:pic>
            <p:nvPicPr>
              <p:cNvPr id="55" name="Picture 54">
                <a:extLst>
                  <a:ext uri="{FF2B5EF4-FFF2-40B4-BE49-F238E27FC236}">
                    <a16:creationId xmlns:a16="http://schemas.microsoft.com/office/drawing/2014/main" id="{A068F980-4690-4003-AB00-817E2ADB72F1}"/>
                  </a:ext>
                </a:extLst>
              </p:cNvPr>
              <p:cNvPicPr>
                <a:picLocks noChangeAspect="1"/>
              </p:cNvPicPr>
              <p:nvPr/>
            </p:nvPicPr>
            <p:blipFill>
              <a:blip r:embed="rId6"/>
              <a:stretch>
                <a:fillRect/>
              </a:stretch>
            </p:blipFill>
            <p:spPr>
              <a:xfrm>
                <a:off x="5591175" y="2124075"/>
                <a:ext cx="1143000" cy="1952625"/>
              </a:xfrm>
              <a:prstGeom prst="rect">
                <a:avLst/>
              </a:prstGeom>
              <a:ln>
                <a:noFill/>
              </a:ln>
              <a:effectLst/>
              <a:sp3d>
                <a:bevelT w="139700" h="139700"/>
              </a:sp3d>
            </p:spPr>
          </p:pic>
          <p:pic>
            <p:nvPicPr>
              <p:cNvPr id="56" name="Picture 55">
                <a:extLst>
                  <a:ext uri="{FF2B5EF4-FFF2-40B4-BE49-F238E27FC236}">
                    <a16:creationId xmlns:a16="http://schemas.microsoft.com/office/drawing/2014/main" id="{93631C31-E847-4BAF-9F0D-1C68FB89AA29}"/>
                  </a:ext>
                </a:extLst>
              </p:cNvPr>
              <p:cNvPicPr>
                <a:picLocks noChangeAspect="1"/>
              </p:cNvPicPr>
              <p:nvPr/>
            </p:nvPicPr>
            <p:blipFill>
              <a:blip r:embed="rId7"/>
              <a:stretch>
                <a:fillRect/>
              </a:stretch>
            </p:blipFill>
            <p:spPr>
              <a:xfrm>
                <a:off x="6734175" y="2119881"/>
                <a:ext cx="1066800" cy="1809750"/>
              </a:xfrm>
              <a:prstGeom prst="rect">
                <a:avLst/>
              </a:prstGeom>
              <a:ln>
                <a:noFill/>
              </a:ln>
              <a:effectLst/>
              <a:sp3d>
                <a:bevelT w="139700" h="139700"/>
              </a:sp3d>
            </p:spPr>
          </p:pic>
        </p:grpSp>
      </p:grpSp>
    </p:spTree>
    <p:extLst>
      <p:ext uri="{BB962C8B-B14F-4D97-AF65-F5344CB8AC3E}">
        <p14:creationId xmlns:p14="http://schemas.microsoft.com/office/powerpoint/2010/main" val="168299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BC129F-4E39-4161-B2FB-58687F69177B}"/>
              </a:ext>
            </a:extLst>
          </p:cNvPr>
          <p:cNvGrpSpPr/>
          <p:nvPr/>
        </p:nvGrpSpPr>
        <p:grpSpPr>
          <a:xfrm>
            <a:off x="700668" y="5363736"/>
            <a:ext cx="7620216" cy="909864"/>
            <a:chOff x="663746" y="3143345"/>
            <a:chExt cx="7528191" cy="909864"/>
          </a:xfrm>
        </p:grpSpPr>
        <p:sp>
          <p:nvSpPr>
            <p:cNvPr id="10" name="object 11">
              <a:extLst>
                <a:ext uri="{FF2B5EF4-FFF2-40B4-BE49-F238E27FC236}">
                  <a16:creationId xmlns:a16="http://schemas.microsoft.com/office/drawing/2014/main" id="{91E2C244-CEB0-462A-A940-BF9256266468}"/>
                </a:ext>
              </a:extLst>
            </p:cNvPr>
            <p:cNvSpPr txBox="1"/>
            <p:nvPr/>
          </p:nvSpPr>
          <p:spPr>
            <a:xfrm>
              <a:off x="975321" y="3143345"/>
              <a:ext cx="7216616" cy="909864"/>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78105" rIns="0" bIns="0" rtlCol="0">
              <a:spAutoFit/>
            </a:bodyPr>
            <a:lstStyle/>
            <a:p>
              <a:pPr marL="12700">
                <a:spcBef>
                  <a:spcPts val="615"/>
                </a:spcBef>
              </a:pPr>
              <a:r>
                <a:rPr lang="en-US" b="1" spc="-5" dirty="0">
                  <a:latin typeface="Times New Roman" panose="02020603050405020304" pitchFamily="18" charset="0"/>
                  <a:cs typeface="Times New Roman" panose="02020603050405020304" pitchFamily="18" charset="0"/>
                </a:rPr>
                <a:t>Populate in Schedule A</a:t>
              </a:r>
              <a:r>
                <a:rPr lang="en-US" spc="-5" dirty="0">
                  <a:latin typeface="Times New Roman" panose="02020603050405020304" pitchFamily="18" charset="0"/>
                  <a:cs typeface="Times New Roman" panose="02020603050405020304" pitchFamily="18" charset="0"/>
                </a:rPr>
                <a:t>. Deferred expenses reported on Schedule C of the 2022 Combined Report will automatically populate Schedule A on the 2023 Annual Report.</a:t>
              </a:r>
            </a:p>
          </p:txBody>
        </p:sp>
        <p:sp>
          <p:nvSpPr>
            <p:cNvPr id="13" name="object 6">
              <a:extLst>
                <a:ext uri="{FF2B5EF4-FFF2-40B4-BE49-F238E27FC236}">
                  <a16:creationId xmlns:a16="http://schemas.microsoft.com/office/drawing/2014/main" id="{DADB176F-4F96-499D-8C04-CB1D299779A0}"/>
                </a:ext>
              </a:extLst>
            </p:cNvPr>
            <p:cNvSpPr/>
            <p:nvPr/>
          </p:nvSpPr>
          <p:spPr>
            <a:xfrm>
              <a:off x="663746" y="3288233"/>
              <a:ext cx="190500" cy="178308"/>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DA21A76F-6861-4FED-B36C-0F81D36A856F}"/>
              </a:ext>
            </a:extLst>
          </p:cNvPr>
          <p:cNvGrpSpPr/>
          <p:nvPr/>
        </p:nvGrpSpPr>
        <p:grpSpPr>
          <a:xfrm>
            <a:off x="698285" y="3733800"/>
            <a:ext cx="7607515" cy="355867"/>
            <a:chOff x="718364" y="2603416"/>
            <a:chExt cx="8140915" cy="355867"/>
          </a:xfrm>
        </p:grpSpPr>
        <p:sp>
          <p:nvSpPr>
            <p:cNvPr id="7" name="object 11">
              <a:extLst>
                <a:ext uri="{FF2B5EF4-FFF2-40B4-BE49-F238E27FC236}">
                  <a16:creationId xmlns:a16="http://schemas.microsoft.com/office/drawing/2014/main" id="{09087B6E-E93A-4AE5-8091-00AE13F85BE8}"/>
                </a:ext>
              </a:extLst>
            </p:cNvPr>
            <p:cNvSpPr txBox="1"/>
            <p:nvPr/>
          </p:nvSpPr>
          <p:spPr>
            <a:xfrm>
              <a:off x="1068489" y="2603416"/>
              <a:ext cx="7790790" cy="355867"/>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78105" rIns="0" bIns="0" rtlCol="0">
              <a:spAutoFit/>
            </a:bodyPr>
            <a:lstStyle/>
            <a:p>
              <a:pPr marL="12700">
                <a:lnSpc>
                  <a:spcPct val="100000"/>
                </a:lnSpc>
                <a:spcBef>
                  <a:spcPts val="615"/>
                </a:spcBef>
              </a:pPr>
              <a:r>
                <a:rPr b="1" spc="-5" dirty="0">
                  <a:latin typeface="Times New Roman" panose="02020603050405020304" pitchFamily="18" charset="0"/>
                  <a:cs typeface="Times New Roman" panose="02020603050405020304" pitchFamily="18" charset="0"/>
                </a:rPr>
                <a:t>Schedule C</a:t>
              </a:r>
              <a:r>
                <a:rPr lang="en-US" b="1" spc="-5" dirty="0">
                  <a:latin typeface="Times New Roman" panose="02020603050405020304" pitchFamily="18" charset="0"/>
                  <a:cs typeface="Times New Roman" panose="02020603050405020304" pitchFamily="18" charset="0"/>
                </a:rPr>
                <a:t>. </a:t>
              </a:r>
              <a:r>
                <a:rPr lang="en-US" spc="-5" dirty="0">
                  <a:latin typeface="Times New Roman" panose="02020603050405020304" pitchFamily="18" charset="0"/>
                  <a:cs typeface="Times New Roman" panose="02020603050405020304" pitchFamily="18" charset="0"/>
                </a:rPr>
                <a:t>Should </a:t>
              </a:r>
              <a:r>
                <a:rPr spc="-5" dirty="0">
                  <a:latin typeface="Times New Roman" panose="02020603050405020304" pitchFamily="18" charset="0"/>
                  <a:cs typeface="Times New Roman" panose="02020603050405020304" pitchFamily="18" charset="0"/>
                </a:rPr>
                <a:t>also be used to report deferred expenditures for</a:t>
              </a:r>
              <a:r>
                <a:rPr spc="175"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20</a:t>
              </a:r>
              <a:r>
                <a:rPr lang="en-US" spc="-5" dirty="0">
                  <a:latin typeface="Times New Roman" panose="02020603050405020304" pitchFamily="18" charset="0"/>
                  <a:cs typeface="Times New Roman" panose="02020603050405020304" pitchFamily="18" charset="0"/>
                </a:rPr>
                <a:t>22.</a:t>
              </a:r>
            </a:p>
          </p:txBody>
        </p:sp>
        <p:sp>
          <p:nvSpPr>
            <p:cNvPr id="14" name="object 6">
              <a:extLst>
                <a:ext uri="{FF2B5EF4-FFF2-40B4-BE49-F238E27FC236}">
                  <a16:creationId xmlns:a16="http://schemas.microsoft.com/office/drawing/2014/main" id="{7A983C13-8806-48C0-9429-95BD7CA120AB}"/>
                </a:ext>
              </a:extLst>
            </p:cNvPr>
            <p:cNvSpPr/>
            <p:nvPr/>
          </p:nvSpPr>
          <p:spPr>
            <a:xfrm>
              <a:off x="718364" y="2717292"/>
              <a:ext cx="190500" cy="178308"/>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D80FC8D9-348F-46E0-99A6-5CA787376851}"/>
              </a:ext>
            </a:extLst>
          </p:cNvPr>
          <p:cNvGrpSpPr/>
          <p:nvPr/>
        </p:nvGrpSpPr>
        <p:grpSpPr>
          <a:xfrm>
            <a:off x="698285" y="4734086"/>
            <a:ext cx="7622600" cy="632866"/>
            <a:chOff x="718364" y="4128182"/>
            <a:chExt cx="7622600" cy="632866"/>
          </a:xfrm>
        </p:grpSpPr>
        <p:sp>
          <p:nvSpPr>
            <p:cNvPr id="12" name="object 11">
              <a:extLst>
                <a:ext uri="{FF2B5EF4-FFF2-40B4-BE49-F238E27FC236}">
                  <a16:creationId xmlns:a16="http://schemas.microsoft.com/office/drawing/2014/main" id="{100FD241-2744-45E5-AE33-B4F600664FFB}"/>
                </a:ext>
              </a:extLst>
            </p:cNvPr>
            <p:cNvSpPr txBox="1"/>
            <p:nvPr/>
          </p:nvSpPr>
          <p:spPr>
            <a:xfrm>
              <a:off x="1060633" y="4128182"/>
              <a:ext cx="7280331" cy="632866"/>
            </a:xfrm>
            <a:prstGeom prst="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78105" rIns="0" bIns="0" rtlCol="0">
              <a:spAutoFit/>
            </a:bodyPr>
            <a:lstStyle/>
            <a:p>
              <a:pPr marL="12700">
                <a:lnSpc>
                  <a:spcPct val="100000"/>
                </a:lnSpc>
                <a:spcBef>
                  <a:spcPts val="615"/>
                </a:spcBef>
              </a:pPr>
              <a:r>
                <a:rPr lang="en-US" b="1" spc="-5" dirty="0">
                  <a:latin typeface="Times New Roman" panose="02020603050405020304" pitchFamily="18" charset="0"/>
                  <a:cs typeface="Times New Roman" panose="02020603050405020304" pitchFamily="18" charset="0"/>
                </a:rPr>
                <a:t>Invoices Uploading</a:t>
              </a:r>
              <a:r>
                <a:rPr lang="en-US" spc="-5" dirty="0">
                  <a:latin typeface="Times New Roman" panose="02020603050405020304" pitchFamily="18" charset="0"/>
                  <a:cs typeface="Times New Roman" panose="02020603050405020304" pitchFamily="18" charset="0"/>
                </a:rPr>
                <a:t>. Must be uploaded and selected for both Schedule A and Schedule C, if applicable.</a:t>
              </a:r>
            </a:p>
          </p:txBody>
        </p:sp>
        <p:sp>
          <p:nvSpPr>
            <p:cNvPr id="15" name="object 6">
              <a:extLst>
                <a:ext uri="{FF2B5EF4-FFF2-40B4-BE49-F238E27FC236}">
                  <a16:creationId xmlns:a16="http://schemas.microsoft.com/office/drawing/2014/main" id="{20130F5D-508F-42AF-9230-1A2B4AC5431F}"/>
                </a:ext>
              </a:extLst>
            </p:cNvPr>
            <p:cNvSpPr/>
            <p:nvPr/>
          </p:nvSpPr>
          <p:spPr>
            <a:xfrm>
              <a:off x="718364" y="4196870"/>
              <a:ext cx="190500" cy="186329"/>
            </a:xfrm>
            <a:prstGeom prst="rect">
              <a:avLst/>
            </a:prstGeom>
            <a:blipFill>
              <a:blip r:embed="rId2" cstate="print"/>
              <a:stretch>
                <a:fillRect/>
              </a:stretch>
            </a:blip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3BD26BEA-5B7C-442C-A372-5FBD1376BA5F}"/>
              </a:ext>
            </a:extLst>
          </p:cNvPr>
          <p:cNvGrpSpPr/>
          <p:nvPr/>
        </p:nvGrpSpPr>
        <p:grpSpPr>
          <a:xfrm>
            <a:off x="698284" y="4120830"/>
            <a:ext cx="7607516" cy="632866"/>
            <a:chOff x="730373" y="3143345"/>
            <a:chExt cx="7306228" cy="632866"/>
          </a:xfrm>
        </p:grpSpPr>
        <p:sp>
          <p:nvSpPr>
            <p:cNvPr id="17" name="object 11">
              <a:extLst>
                <a:ext uri="{FF2B5EF4-FFF2-40B4-BE49-F238E27FC236}">
                  <a16:creationId xmlns:a16="http://schemas.microsoft.com/office/drawing/2014/main" id="{B8794D83-F0BC-4AC4-A1DF-71A3BDB8CA02}"/>
                </a:ext>
              </a:extLst>
            </p:cNvPr>
            <p:cNvSpPr txBox="1"/>
            <p:nvPr/>
          </p:nvSpPr>
          <p:spPr>
            <a:xfrm>
              <a:off x="1066632" y="3143345"/>
              <a:ext cx="6969969" cy="632866"/>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txBody>
            <a:bodyPr vert="horz" wrap="square" lIns="0" tIns="78105" rIns="0" bIns="0" rtlCol="0">
              <a:spAutoFit/>
            </a:bodyPr>
            <a:lstStyle/>
            <a:p>
              <a:pPr marL="12700">
                <a:lnSpc>
                  <a:spcPct val="100000"/>
                </a:lnSpc>
                <a:spcBef>
                  <a:spcPts val="615"/>
                </a:spcBef>
              </a:pPr>
              <a:r>
                <a:rPr lang="en-US" b="1" spc="-5" dirty="0">
                  <a:latin typeface="Times New Roman" panose="02020603050405020304" pitchFamily="18" charset="0"/>
                  <a:cs typeface="Times New Roman" panose="02020603050405020304" pitchFamily="18" charset="0"/>
                </a:rPr>
                <a:t>Cost incurred</a:t>
              </a:r>
              <a:r>
                <a:rPr lang="en-US" spc="-5" dirty="0">
                  <a:latin typeface="Times New Roman" panose="02020603050405020304" pitchFamily="18" charset="0"/>
                  <a:cs typeface="Times New Roman" panose="02020603050405020304" pitchFamily="18" charset="0"/>
                </a:rPr>
                <a:t>. A deferred expense is a cost already incurred but has not yet been consumed or used.</a:t>
              </a:r>
            </a:p>
          </p:txBody>
        </p:sp>
        <p:sp>
          <p:nvSpPr>
            <p:cNvPr id="18" name="object 6">
              <a:extLst>
                <a:ext uri="{FF2B5EF4-FFF2-40B4-BE49-F238E27FC236}">
                  <a16:creationId xmlns:a16="http://schemas.microsoft.com/office/drawing/2014/main" id="{83752076-7397-4967-957F-14CE7AF76FBB}"/>
                </a:ext>
              </a:extLst>
            </p:cNvPr>
            <p:cNvSpPr/>
            <p:nvPr/>
          </p:nvSpPr>
          <p:spPr>
            <a:xfrm>
              <a:off x="730373" y="3288233"/>
              <a:ext cx="190500" cy="178308"/>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grpSp>
      <p:grpSp>
        <p:nvGrpSpPr>
          <p:cNvPr id="48" name="Group 47">
            <a:extLst>
              <a:ext uri="{FF2B5EF4-FFF2-40B4-BE49-F238E27FC236}">
                <a16:creationId xmlns:a16="http://schemas.microsoft.com/office/drawing/2014/main" id="{599A316B-BD6A-4647-90BB-65575BABE41C}"/>
              </a:ext>
            </a:extLst>
          </p:cNvPr>
          <p:cNvGrpSpPr/>
          <p:nvPr/>
        </p:nvGrpSpPr>
        <p:grpSpPr>
          <a:xfrm>
            <a:off x="622085" y="1371600"/>
            <a:ext cx="7899830" cy="2283311"/>
            <a:chOff x="584181" y="4920231"/>
            <a:chExt cx="7843157" cy="2667000"/>
          </a:xfrm>
        </p:grpSpPr>
        <p:grpSp>
          <p:nvGrpSpPr>
            <p:cNvPr id="49" name="Group 48">
              <a:extLst>
                <a:ext uri="{FF2B5EF4-FFF2-40B4-BE49-F238E27FC236}">
                  <a16:creationId xmlns:a16="http://schemas.microsoft.com/office/drawing/2014/main" id="{4DBA3C71-35D2-4E5E-BC03-D19828AE1BEC}"/>
                </a:ext>
              </a:extLst>
            </p:cNvPr>
            <p:cNvGrpSpPr/>
            <p:nvPr/>
          </p:nvGrpSpPr>
          <p:grpSpPr>
            <a:xfrm>
              <a:off x="584181" y="4920231"/>
              <a:ext cx="7843157" cy="2667000"/>
              <a:chOff x="610696" y="3623941"/>
              <a:chExt cx="7938289" cy="2732103"/>
            </a:xfrm>
          </p:grpSpPr>
          <p:sp>
            <p:nvSpPr>
              <p:cNvPr id="51" name="Rectangle 50">
                <a:extLst>
                  <a:ext uri="{FF2B5EF4-FFF2-40B4-BE49-F238E27FC236}">
                    <a16:creationId xmlns:a16="http://schemas.microsoft.com/office/drawing/2014/main" id="{A936D891-4FF0-4251-ACD8-ECFB3EBDDB8F}"/>
                  </a:ext>
                </a:extLst>
              </p:cNvPr>
              <p:cNvSpPr/>
              <p:nvPr/>
            </p:nvSpPr>
            <p:spPr>
              <a:xfrm>
                <a:off x="610696" y="3623941"/>
                <a:ext cx="7938289" cy="27321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1C4FC960-BA35-4A91-9336-38A9114E4070}"/>
                  </a:ext>
                </a:extLst>
              </p:cNvPr>
              <p:cNvGrpSpPr/>
              <p:nvPr/>
            </p:nvGrpSpPr>
            <p:grpSpPr>
              <a:xfrm>
                <a:off x="712373" y="3717200"/>
                <a:ext cx="7740609" cy="2546380"/>
                <a:chOff x="641728" y="4064958"/>
                <a:chExt cx="7486119" cy="2617700"/>
              </a:xfrm>
            </p:grpSpPr>
            <p:pic>
              <p:nvPicPr>
                <p:cNvPr id="53" name="Picture 52">
                  <a:extLst>
                    <a:ext uri="{FF2B5EF4-FFF2-40B4-BE49-F238E27FC236}">
                      <a16:creationId xmlns:a16="http://schemas.microsoft.com/office/drawing/2014/main" id="{F875D8EE-663A-41CD-85DB-91D7D3090AA7}"/>
                    </a:ext>
                  </a:extLst>
                </p:cNvPr>
                <p:cNvPicPr>
                  <a:picLocks noChangeAspect="1"/>
                </p:cNvPicPr>
                <p:nvPr/>
              </p:nvPicPr>
              <p:blipFill rotWithShape="1">
                <a:blip r:embed="rId3"/>
                <a:srcRect l="11053" r="47178" b="12120"/>
                <a:stretch/>
              </p:blipFill>
              <p:spPr>
                <a:xfrm>
                  <a:off x="641728" y="4065337"/>
                  <a:ext cx="271141" cy="2617321"/>
                </a:xfrm>
                <a:prstGeom prst="rect">
                  <a:avLst/>
                </a:prstGeom>
              </p:spPr>
            </p:pic>
            <p:pic>
              <p:nvPicPr>
                <p:cNvPr id="54" name="Picture 53">
                  <a:extLst>
                    <a:ext uri="{FF2B5EF4-FFF2-40B4-BE49-F238E27FC236}">
                      <a16:creationId xmlns:a16="http://schemas.microsoft.com/office/drawing/2014/main" id="{DFD5CF38-7EA7-49EF-B1AD-B540031EC2F5}"/>
                    </a:ext>
                  </a:extLst>
                </p:cNvPr>
                <p:cNvPicPr>
                  <a:picLocks noChangeAspect="1"/>
                </p:cNvPicPr>
                <p:nvPr/>
              </p:nvPicPr>
              <p:blipFill rotWithShape="1">
                <a:blip r:embed="rId4"/>
                <a:srcRect t="721" r="14414" b="11164"/>
                <a:stretch/>
              </p:blipFill>
              <p:spPr>
                <a:xfrm>
                  <a:off x="912868" y="4064958"/>
                  <a:ext cx="649134" cy="2617320"/>
                </a:xfrm>
                <a:prstGeom prst="rect">
                  <a:avLst/>
                </a:prstGeom>
              </p:spPr>
            </p:pic>
            <p:pic>
              <p:nvPicPr>
                <p:cNvPr id="55" name="Picture 54">
                  <a:extLst>
                    <a:ext uri="{FF2B5EF4-FFF2-40B4-BE49-F238E27FC236}">
                      <a16:creationId xmlns:a16="http://schemas.microsoft.com/office/drawing/2014/main" id="{F40AC7BB-A3D2-489D-86D8-17360465A225}"/>
                    </a:ext>
                  </a:extLst>
                </p:cNvPr>
                <p:cNvPicPr>
                  <a:picLocks noChangeAspect="1"/>
                </p:cNvPicPr>
                <p:nvPr/>
              </p:nvPicPr>
              <p:blipFill rotWithShape="1">
                <a:blip r:embed="rId5"/>
                <a:srcRect t="726" b="11317"/>
                <a:stretch/>
              </p:blipFill>
              <p:spPr>
                <a:xfrm>
                  <a:off x="1459965" y="4069649"/>
                  <a:ext cx="1168441" cy="2612631"/>
                </a:xfrm>
                <a:prstGeom prst="rect">
                  <a:avLst/>
                </a:prstGeom>
              </p:spPr>
            </p:pic>
            <p:pic>
              <p:nvPicPr>
                <p:cNvPr id="56" name="Picture 55">
                  <a:extLst>
                    <a:ext uri="{FF2B5EF4-FFF2-40B4-BE49-F238E27FC236}">
                      <a16:creationId xmlns:a16="http://schemas.microsoft.com/office/drawing/2014/main" id="{5252897D-7B1B-472F-BA56-282954510615}"/>
                    </a:ext>
                  </a:extLst>
                </p:cNvPr>
                <p:cNvPicPr>
                  <a:picLocks noChangeAspect="1"/>
                </p:cNvPicPr>
                <p:nvPr/>
              </p:nvPicPr>
              <p:blipFill rotWithShape="1">
                <a:blip r:embed="rId6"/>
                <a:srcRect t="875" b="21149"/>
                <a:stretch/>
              </p:blipFill>
              <p:spPr>
                <a:xfrm>
                  <a:off x="2604978" y="4064958"/>
                  <a:ext cx="1291435" cy="2612631"/>
                </a:xfrm>
                <a:prstGeom prst="rect">
                  <a:avLst/>
                </a:prstGeom>
              </p:spPr>
            </p:pic>
            <p:pic>
              <p:nvPicPr>
                <p:cNvPr id="57" name="Picture 56">
                  <a:extLst>
                    <a:ext uri="{FF2B5EF4-FFF2-40B4-BE49-F238E27FC236}">
                      <a16:creationId xmlns:a16="http://schemas.microsoft.com/office/drawing/2014/main" id="{93501F0C-4FB0-4182-8AD3-5B969404E44B}"/>
                    </a:ext>
                  </a:extLst>
                </p:cNvPr>
                <p:cNvPicPr>
                  <a:picLocks noChangeAspect="1"/>
                </p:cNvPicPr>
                <p:nvPr/>
              </p:nvPicPr>
              <p:blipFill rotWithShape="1">
                <a:blip r:embed="rId7"/>
                <a:srcRect b="19890"/>
                <a:stretch/>
              </p:blipFill>
              <p:spPr>
                <a:xfrm>
                  <a:off x="3896413" y="4064959"/>
                  <a:ext cx="971261" cy="2612631"/>
                </a:xfrm>
                <a:prstGeom prst="rect">
                  <a:avLst/>
                </a:prstGeom>
              </p:spPr>
            </p:pic>
            <p:pic>
              <p:nvPicPr>
                <p:cNvPr id="58" name="Picture 57">
                  <a:extLst>
                    <a:ext uri="{FF2B5EF4-FFF2-40B4-BE49-F238E27FC236}">
                      <a16:creationId xmlns:a16="http://schemas.microsoft.com/office/drawing/2014/main" id="{D531CC0C-3C48-49E8-AE09-9F48055E423D}"/>
                    </a:ext>
                  </a:extLst>
                </p:cNvPr>
                <p:cNvPicPr>
                  <a:picLocks noChangeAspect="1"/>
                </p:cNvPicPr>
                <p:nvPr/>
              </p:nvPicPr>
              <p:blipFill rotWithShape="1">
                <a:blip r:embed="rId8"/>
                <a:srcRect l="5151" t="724" r="7453" b="20743"/>
                <a:stretch/>
              </p:blipFill>
              <p:spPr>
                <a:xfrm>
                  <a:off x="5378250" y="4064958"/>
                  <a:ext cx="961446" cy="2612631"/>
                </a:xfrm>
                <a:prstGeom prst="rect">
                  <a:avLst/>
                </a:prstGeom>
              </p:spPr>
            </p:pic>
            <p:pic>
              <p:nvPicPr>
                <p:cNvPr id="59" name="Picture 58">
                  <a:extLst>
                    <a:ext uri="{FF2B5EF4-FFF2-40B4-BE49-F238E27FC236}">
                      <a16:creationId xmlns:a16="http://schemas.microsoft.com/office/drawing/2014/main" id="{DA4E5244-D956-4580-AF7F-531825E5FF8C}"/>
                    </a:ext>
                  </a:extLst>
                </p:cNvPr>
                <p:cNvPicPr>
                  <a:picLocks noChangeAspect="1"/>
                </p:cNvPicPr>
                <p:nvPr/>
              </p:nvPicPr>
              <p:blipFill rotWithShape="1">
                <a:blip r:embed="rId9"/>
                <a:srcRect l="5467" t="1554" b="12102"/>
                <a:stretch/>
              </p:blipFill>
              <p:spPr>
                <a:xfrm>
                  <a:off x="6283248" y="4064958"/>
                  <a:ext cx="949534" cy="2612631"/>
                </a:xfrm>
                <a:prstGeom prst="rect">
                  <a:avLst/>
                </a:prstGeom>
              </p:spPr>
            </p:pic>
            <p:pic>
              <p:nvPicPr>
                <p:cNvPr id="60" name="Picture 59">
                  <a:extLst>
                    <a:ext uri="{FF2B5EF4-FFF2-40B4-BE49-F238E27FC236}">
                      <a16:creationId xmlns:a16="http://schemas.microsoft.com/office/drawing/2014/main" id="{51C5FE7B-8129-42CE-91F6-DE134D36BAD6}"/>
                    </a:ext>
                  </a:extLst>
                </p:cNvPr>
                <p:cNvPicPr>
                  <a:picLocks noChangeAspect="1"/>
                </p:cNvPicPr>
                <p:nvPr/>
              </p:nvPicPr>
              <p:blipFill rotWithShape="1">
                <a:blip r:embed="rId10"/>
                <a:srcRect l="11489" t="1511" b="11000"/>
                <a:stretch/>
              </p:blipFill>
              <p:spPr>
                <a:xfrm>
                  <a:off x="7178313" y="4064959"/>
                  <a:ext cx="949534" cy="2612631"/>
                </a:xfrm>
                <a:prstGeom prst="rect">
                  <a:avLst/>
                </a:prstGeom>
              </p:spPr>
            </p:pic>
            <p:pic>
              <p:nvPicPr>
                <p:cNvPr id="61" name="Picture 60">
                  <a:extLst>
                    <a:ext uri="{FF2B5EF4-FFF2-40B4-BE49-F238E27FC236}">
                      <a16:creationId xmlns:a16="http://schemas.microsoft.com/office/drawing/2014/main" id="{145795AE-05B9-4163-8AF2-911E034912F6}"/>
                    </a:ext>
                  </a:extLst>
                </p:cNvPr>
                <p:cNvPicPr>
                  <a:picLocks noChangeAspect="1"/>
                </p:cNvPicPr>
                <p:nvPr/>
              </p:nvPicPr>
              <p:blipFill rotWithShape="1">
                <a:blip r:embed="rId11"/>
                <a:srcRect t="1025" b="11018"/>
                <a:stretch/>
              </p:blipFill>
              <p:spPr>
                <a:xfrm>
                  <a:off x="4866065" y="4064959"/>
                  <a:ext cx="560305" cy="2612631"/>
                </a:xfrm>
                <a:prstGeom prst="rect">
                  <a:avLst/>
                </a:prstGeom>
              </p:spPr>
            </p:pic>
          </p:grpSp>
        </p:grpSp>
        <p:sp>
          <p:nvSpPr>
            <p:cNvPr id="50" name="Oval 49">
              <a:extLst>
                <a:ext uri="{FF2B5EF4-FFF2-40B4-BE49-F238E27FC236}">
                  <a16:creationId xmlns:a16="http://schemas.microsoft.com/office/drawing/2014/main" id="{D9EB01D3-5301-41EE-876A-4BBEB447F027}"/>
                </a:ext>
              </a:extLst>
            </p:cNvPr>
            <p:cNvSpPr/>
            <p:nvPr/>
          </p:nvSpPr>
          <p:spPr>
            <a:xfrm>
              <a:off x="3235844" y="5282041"/>
              <a:ext cx="1953194" cy="19899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Summary of Deferrals</a:t>
              </a:r>
            </a:p>
          </p:txBody>
        </p:sp>
      </p:grpSp>
      <p:sp>
        <p:nvSpPr>
          <p:cNvPr id="62" name="TextBox 61">
            <a:extLst>
              <a:ext uri="{FF2B5EF4-FFF2-40B4-BE49-F238E27FC236}">
                <a16:creationId xmlns:a16="http://schemas.microsoft.com/office/drawing/2014/main" id="{AF235D98-81CA-478A-8870-F457B0ABB481}"/>
              </a:ext>
            </a:extLst>
          </p:cNvPr>
          <p:cNvSpPr txBox="1"/>
          <p:nvPr/>
        </p:nvSpPr>
        <p:spPr>
          <a:xfrm>
            <a:off x="128461" y="300335"/>
            <a:ext cx="8839200" cy="461665"/>
          </a:xfrm>
          <a:prstGeom prst="rect">
            <a:avLst/>
          </a:prstGeom>
          <a:noFill/>
        </p:spPr>
        <p:txBody>
          <a:bodyPr wrap="square" rtlCol="0">
            <a:spAutoFit/>
          </a:bodyPr>
          <a:lstStyle/>
          <a:p>
            <a:pPr algn="ctr"/>
            <a:r>
              <a:rPr lang="en-US" sz="2400" b="1" spc="-5" dirty="0">
                <a:solidFill>
                  <a:schemeClr val="bg1"/>
                </a:solidFill>
                <a:latin typeface="Times New Roman" panose="02020603050405020304" pitchFamily="18" charset="0"/>
                <a:cs typeface="Times New Roman" panose="02020603050405020304" pitchFamily="18" charset="0"/>
              </a:rPr>
              <a:t>Deferred Expenditures Guidelines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D02DC60-E335-4F51-9298-FA0A1ECFD954}"/>
              </a:ext>
            </a:extLst>
          </p:cNvPr>
          <p:cNvGraphicFramePr>
            <a:graphicFrameLocks noGrp="1"/>
          </p:cNvGraphicFramePr>
          <p:nvPr>
            <p:extLst>
              <p:ext uri="{D42A27DB-BD31-4B8C-83A1-F6EECF244321}">
                <p14:modId xmlns:p14="http://schemas.microsoft.com/office/powerpoint/2010/main" val="1897266338"/>
              </p:ext>
            </p:extLst>
          </p:nvPr>
        </p:nvGraphicFramePr>
        <p:xfrm>
          <a:off x="673600" y="2372728"/>
          <a:ext cx="7886953" cy="1229919"/>
        </p:xfrm>
        <a:graphic>
          <a:graphicData uri="http://schemas.openxmlformats.org/drawingml/2006/table">
            <a:tbl>
              <a:tblPr/>
              <a:tblGrid>
                <a:gridCol w="943617">
                  <a:extLst>
                    <a:ext uri="{9D8B030D-6E8A-4147-A177-3AD203B41FA5}">
                      <a16:colId xmlns:a16="http://schemas.microsoft.com/office/drawing/2014/main" val="333629346"/>
                    </a:ext>
                  </a:extLst>
                </a:gridCol>
                <a:gridCol w="802779">
                  <a:extLst>
                    <a:ext uri="{9D8B030D-6E8A-4147-A177-3AD203B41FA5}">
                      <a16:colId xmlns:a16="http://schemas.microsoft.com/office/drawing/2014/main" val="1987319858"/>
                    </a:ext>
                  </a:extLst>
                </a:gridCol>
                <a:gridCol w="605605">
                  <a:extLst>
                    <a:ext uri="{9D8B030D-6E8A-4147-A177-3AD203B41FA5}">
                      <a16:colId xmlns:a16="http://schemas.microsoft.com/office/drawing/2014/main" val="2220130121"/>
                    </a:ext>
                  </a:extLst>
                </a:gridCol>
                <a:gridCol w="577438">
                  <a:extLst>
                    <a:ext uri="{9D8B030D-6E8A-4147-A177-3AD203B41FA5}">
                      <a16:colId xmlns:a16="http://schemas.microsoft.com/office/drawing/2014/main" val="1345634247"/>
                    </a:ext>
                  </a:extLst>
                </a:gridCol>
                <a:gridCol w="2957607">
                  <a:extLst>
                    <a:ext uri="{9D8B030D-6E8A-4147-A177-3AD203B41FA5}">
                      <a16:colId xmlns:a16="http://schemas.microsoft.com/office/drawing/2014/main" val="1034122315"/>
                    </a:ext>
                  </a:extLst>
                </a:gridCol>
                <a:gridCol w="535186">
                  <a:extLst>
                    <a:ext uri="{9D8B030D-6E8A-4147-A177-3AD203B41FA5}">
                      <a16:colId xmlns:a16="http://schemas.microsoft.com/office/drawing/2014/main" val="4124979419"/>
                    </a:ext>
                  </a:extLst>
                </a:gridCol>
                <a:gridCol w="774612">
                  <a:extLst>
                    <a:ext uri="{9D8B030D-6E8A-4147-A177-3AD203B41FA5}">
                      <a16:colId xmlns:a16="http://schemas.microsoft.com/office/drawing/2014/main" val="2739647289"/>
                    </a:ext>
                  </a:extLst>
                </a:gridCol>
                <a:gridCol w="690109">
                  <a:extLst>
                    <a:ext uri="{9D8B030D-6E8A-4147-A177-3AD203B41FA5}">
                      <a16:colId xmlns:a16="http://schemas.microsoft.com/office/drawing/2014/main" val="1725447445"/>
                    </a:ext>
                  </a:extLst>
                </a:gridCol>
              </a:tblGrid>
              <a:tr h="253162">
                <a:tc gridSpan="2">
                  <a:txBody>
                    <a:bodyPr/>
                    <a:lstStyle/>
                    <a:p>
                      <a:pPr algn="l" fontAlgn="b"/>
                      <a:r>
                        <a:rPr lang="en-US" sz="1100" b="1" i="0" u="none" strike="noStrike" dirty="0">
                          <a:solidFill>
                            <a:srgbClr val="000000"/>
                          </a:solidFill>
                          <a:effectLst/>
                          <a:latin typeface="Calibri" panose="020F0502020204030204" pitchFamily="34" charset="0"/>
                        </a:rPr>
                        <a:t>SCHEDULE A EXAMPLE:</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467162"/>
                  </a:ext>
                </a:extLst>
              </a:tr>
              <a:tr h="408384">
                <a:tc>
                  <a:txBody>
                    <a:bodyPr/>
                    <a:lstStyle/>
                    <a:p>
                      <a:pPr algn="ctr" fontAlgn="ctr"/>
                      <a:r>
                        <a:rPr lang="en-US" sz="900" b="1" i="0" u="none" strike="noStrike" dirty="0">
                          <a:solidFill>
                            <a:srgbClr val="FFFFFF"/>
                          </a:solidFill>
                          <a:effectLst/>
                          <a:latin typeface="Calibri" panose="020F0502020204030204" pitchFamily="34" charset="0"/>
                        </a:rPr>
                        <a:t>Cost 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Cost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Invoice#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a:solidFill>
                            <a:srgbClr val="FFFFFF"/>
                          </a:solidFill>
                          <a:effectLst/>
                          <a:latin typeface="Calibri" panose="020F0502020204030204" pitchFamily="34" charset="0"/>
                        </a:rPr>
                        <a:t>Vendor Name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Item 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a:solidFill>
                            <a:srgbClr val="FFFFFF"/>
                          </a:solidFill>
                          <a:effectLst/>
                          <a:latin typeface="Calibri" panose="020F0502020204030204" pitchFamily="34" charset="0"/>
                        </a:rPr>
                        <a:t>Invoice 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Amount Of Invoice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Amount Charged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extLst>
                  <a:ext uri="{0D108BD9-81ED-4DB2-BD59-A6C34878D82A}">
                    <a16:rowId xmlns:a16="http://schemas.microsoft.com/office/drawing/2014/main" val="1367277268"/>
                  </a:ext>
                </a:extLst>
              </a:tr>
              <a:tr h="568373">
                <a:tc>
                  <a:txBody>
                    <a:bodyPr/>
                    <a:lstStyle/>
                    <a:p>
                      <a:pPr algn="ctr" fontAlgn="b"/>
                      <a:r>
                        <a:rPr lang="en-US" sz="900" b="0" i="0" u="none" strike="noStrike" dirty="0">
                          <a:solidFill>
                            <a:srgbClr val="284775"/>
                          </a:solidFill>
                          <a:effectLst/>
                          <a:latin typeface="Calibri" panose="020F0502020204030204" pitchFamily="34" charset="0"/>
                        </a:rPr>
                        <a:t>Computer Aided Dispatch (CAD)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b"/>
                      <a:r>
                        <a:rPr lang="en-US" sz="900" b="0" i="0" u="none" strike="noStrike" dirty="0">
                          <a:solidFill>
                            <a:srgbClr val="284775"/>
                          </a:solidFill>
                          <a:effectLst/>
                          <a:latin typeface="Calibri" panose="020F0502020204030204" pitchFamily="34" charset="0"/>
                        </a:rPr>
                        <a:t>CAD Maintenance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b"/>
                      <a:r>
                        <a:rPr lang="en-US" sz="900" b="0" i="0" u="none" strike="noStrike" dirty="0">
                          <a:solidFill>
                            <a:srgbClr val="284775"/>
                          </a:solidFill>
                          <a:effectLst/>
                          <a:latin typeface="Calibri" panose="020F0502020204030204" pitchFamily="34" charset="0"/>
                        </a:rPr>
                        <a:t>276604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ctr" fontAlgn="b"/>
                      <a:r>
                        <a:rPr lang="en-US" sz="900" b="0" i="0" u="none" strike="noStrike" dirty="0">
                          <a:solidFill>
                            <a:srgbClr val="284775"/>
                          </a:solidFill>
                          <a:effectLst/>
                          <a:latin typeface="Calibri" panose="020F0502020204030204" pitchFamily="34" charset="0"/>
                        </a:rPr>
                        <a:t>Central Square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l" fontAlgn="b"/>
                      <a:r>
                        <a:rPr lang="en-US" sz="900" b="0" i="0" u="none" strike="noStrike" dirty="0">
                          <a:solidFill>
                            <a:srgbClr val="284775"/>
                          </a:solidFill>
                          <a:effectLst/>
                          <a:highlight>
                            <a:srgbClr val="00FF00"/>
                          </a:highlight>
                          <a:latin typeface="Calibri" panose="020F0502020204030204" pitchFamily="34" charset="0"/>
                        </a:rPr>
                        <a:t>CAD Maintenance, Term:  6/1/22 - 5/31/23. 7 months $35,934.55 belongs to 2022.  </a:t>
                      </a:r>
                      <a:r>
                        <a:rPr lang="en-US" sz="900" b="0" i="0" u="none" strike="noStrike" dirty="0">
                          <a:solidFill>
                            <a:srgbClr val="284775"/>
                          </a:solidFill>
                          <a:effectLst/>
                          <a:highlight>
                            <a:srgbClr val="FFFF00"/>
                          </a:highlight>
                          <a:latin typeface="Calibri" panose="020F0502020204030204" pitchFamily="34" charset="0"/>
                        </a:rPr>
                        <a:t>The 5-month balance $25,667.55 belongs to 2023 &amp; is entered into schedule C.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r" fontAlgn="b"/>
                      <a:r>
                        <a:rPr lang="en-US" sz="900" b="0" i="0" u="none" strike="noStrike" dirty="0">
                          <a:solidFill>
                            <a:srgbClr val="284775"/>
                          </a:solidFill>
                          <a:effectLst/>
                          <a:latin typeface="Calibri" panose="020F0502020204030204" pitchFamily="34" charset="0"/>
                        </a:rPr>
                        <a:t>6/1/2022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r" fontAlgn="b"/>
                      <a:r>
                        <a:rPr lang="en-US" sz="900" b="0" i="0" u="none" strike="noStrike">
                          <a:solidFill>
                            <a:srgbClr val="284775"/>
                          </a:solidFill>
                          <a:effectLst/>
                          <a:latin typeface="Calibri" panose="020F0502020204030204" pitchFamily="34" charset="0"/>
                        </a:rPr>
                        <a:t>$61,602.10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tc>
                  <a:txBody>
                    <a:bodyPr/>
                    <a:lstStyle/>
                    <a:p>
                      <a:pPr algn="r" fontAlgn="b"/>
                      <a:r>
                        <a:rPr lang="en-US" sz="900" b="0" i="0" u="none" strike="noStrike" dirty="0">
                          <a:solidFill>
                            <a:srgbClr val="284775"/>
                          </a:solidFill>
                          <a:effectLst/>
                          <a:latin typeface="Calibri" panose="020F0502020204030204" pitchFamily="34" charset="0"/>
                        </a:rPr>
                        <a:t>$35,934.55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6F3"/>
                    </a:solidFill>
                  </a:tcPr>
                </a:tc>
                <a:extLst>
                  <a:ext uri="{0D108BD9-81ED-4DB2-BD59-A6C34878D82A}">
                    <a16:rowId xmlns:a16="http://schemas.microsoft.com/office/drawing/2014/main" val="2016878244"/>
                  </a:ext>
                </a:extLst>
              </a:tr>
            </a:tbl>
          </a:graphicData>
        </a:graphic>
      </p:graphicFrame>
      <p:graphicFrame>
        <p:nvGraphicFramePr>
          <p:cNvPr id="9" name="Table 8">
            <a:extLst>
              <a:ext uri="{FF2B5EF4-FFF2-40B4-BE49-F238E27FC236}">
                <a16:creationId xmlns:a16="http://schemas.microsoft.com/office/drawing/2014/main" id="{C18CE14A-0D1F-44CF-B078-F494C2C9EE3B}"/>
              </a:ext>
            </a:extLst>
          </p:cNvPr>
          <p:cNvGraphicFramePr>
            <a:graphicFrameLocks noGrp="1"/>
          </p:cNvGraphicFramePr>
          <p:nvPr>
            <p:extLst>
              <p:ext uri="{D42A27DB-BD31-4B8C-83A1-F6EECF244321}">
                <p14:modId xmlns:p14="http://schemas.microsoft.com/office/powerpoint/2010/main" val="2983922979"/>
              </p:ext>
            </p:extLst>
          </p:nvPr>
        </p:nvGraphicFramePr>
        <p:xfrm>
          <a:off x="670072" y="4931588"/>
          <a:ext cx="7836150" cy="1064711"/>
        </p:xfrm>
        <a:graphic>
          <a:graphicData uri="http://schemas.openxmlformats.org/drawingml/2006/table">
            <a:tbl>
              <a:tblPr/>
              <a:tblGrid>
                <a:gridCol w="958132">
                  <a:extLst>
                    <a:ext uri="{9D8B030D-6E8A-4147-A177-3AD203B41FA5}">
                      <a16:colId xmlns:a16="http://schemas.microsoft.com/office/drawing/2014/main" val="1723197432"/>
                    </a:ext>
                  </a:extLst>
                </a:gridCol>
                <a:gridCol w="1248994">
                  <a:extLst>
                    <a:ext uri="{9D8B030D-6E8A-4147-A177-3AD203B41FA5}">
                      <a16:colId xmlns:a16="http://schemas.microsoft.com/office/drawing/2014/main" val="2890331628"/>
                    </a:ext>
                  </a:extLst>
                </a:gridCol>
                <a:gridCol w="992351">
                  <a:extLst>
                    <a:ext uri="{9D8B030D-6E8A-4147-A177-3AD203B41FA5}">
                      <a16:colId xmlns:a16="http://schemas.microsoft.com/office/drawing/2014/main" val="2896383249"/>
                    </a:ext>
                  </a:extLst>
                </a:gridCol>
                <a:gridCol w="735708">
                  <a:extLst>
                    <a:ext uri="{9D8B030D-6E8A-4147-A177-3AD203B41FA5}">
                      <a16:colId xmlns:a16="http://schemas.microsoft.com/office/drawing/2014/main" val="3862062153"/>
                    </a:ext>
                  </a:extLst>
                </a:gridCol>
                <a:gridCol w="701489">
                  <a:extLst>
                    <a:ext uri="{9D8B030D-6E8A-4147-A177-3AD203B41FA5}">
                      <a16:colId xmlns:a16="http://schemas.microsoft.com/office/drawing/2014/main" val="2359945299"/>
                    </a:ext>
                  </a:extLst>
                </a:gridCol>
                <a:gridCol w="633051">
                  <a:extLst>
                    <a:ext uri="{9D8B030D-6E8A-4147-A177-3AD203B41FA5}">
                      <a16:colId xmlns:a16="http://schemas.microsoft.com/office/drawing/2014/main" val="3605364578"/>
                    </a:ext>
                  </a:extLst>
                </a:gridCol>
                <a:gridCol w="1762278">
                  <a:extLst>
                    <a:ext uri="{9D8B030D-6E8A-4147-A177-3AD203B41FA5}">
                      <a16:colId xmlns:a16="http://schemas.microsoft.com/office/drawing/2014/main" val="628054743"/>
                    </a:ext>
                  </a:extLst>
                </a:gridCol>
                <a:gridCol w="804147">
                  <a:extLst>
                    <a:ext uri="{9D8B030D-6E8A-4147-A177-3AD203B41FA5}">
                      <a16:colId xmlns:a16="http://schemas.microsoft.com/office/drawing/2014/main" val="3629939445"/>
                    </a:ext>
                  </a:extLst>
                </a:gridCol>
              </a:tblGrid>
              <a:tr h="201808">
                <a:tc gridSpan="4">
                  <a:txBody>
                    <a:bodyPr/>
                    <a:lstStyle/>
                    <a:p>
                      <a:pPr algn="l" fontAlgn="b"/>
                      <a:r>
                        <a:rPr lang="en-US" sz="1100" b="1" i="0" u="none" strike="noStrike" dirty="0">
                          <a:solidFill>
                            <a:srgbClr val="000000"/>
                          </a:solidFill>
                          <a:effectLst/>
                          <a:latin typeface="Calibri" panose="020F0502020204030204" pitchFamily="34" charset="0"/>
                        </a:rPr>
                        <a:t>CORRESPONDING SCHEDULE C EXAMPLE</a:t>
                      </a:r>
                      <a:r>
                        <a:rPr lang="en-US" sz="1100" b="0" i="0" u="none" strike="noStrike" dirty="0">
                          <a:solidFill>
                            <a:srgbClr val="000000"/>
                          </a:solidFill>
                          <a:effectLst/>
                          <a:latin typeface="Calibri" panose="020F0502020204030204" pitchFamily="34" charset="0"/>
                        </a:rPr>
                        <a:t>: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328996"/>
                  </a:ext>
                </a:extLst>
              </a:tr>
              <a:tr h="334027">
                <a:tc>
                  <a:txBody>
                    <a:bodyPr/>
                    <a:lstStyle/>
                    <a:p>
                      <a:pPr algn="ctr" fontAlgn="ctr"/>
                      <a:r>
                        <a:rPr lang="en-US" sz="900" b="1" i="0" u="none" strike="noStrike">
                          <a:solidFill>
                            <a:srgbClr val="FFFFFF"/>
                          </a:solidFill>
                          <a:effectLst/>
                          <a:latin typeface="Calibri" panose="020F0502020204030204" pitchFamily="34" charset="0"/>
                        </a:rPr>
                        <a:t>Transaction 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a:solidFill>
                            <a:srgbClr val="FFFFFF"/>
                          </a:solidFill>
                          <a:effectLst/>
                          <a:latin typeface="Calibri" panose="020F0502020204030204" pitchFamily="34" charset="0"/>
                        </a:rPr>
                        <a:t>Cost Type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a:solidFill>
                            <a:srgbClr val="FFFFFF"/>
                          </a:solidFill>
                          <a:effectLst/>
                          <a:latin typeface="Calibri" panose="020F0502020204030204" pitchFamily="34" charset="0"/>
                        </a:rPr>
                        <a:t>Cost Category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Invoice#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Invoice 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Vendor Name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a:solidFill>
                            <a:srgbClr val="FFFFFF"/>
                          </a:solidFill>
                          <a:effectLst/>
                          <a:latin typeface="Calibri" panose="020F0502020204030204" pitchFamily="34" charset="0"/>
                        </a:rPr>
                        <a:t>Item Description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tc>
                  <a:txBody>
                    <a:bodyPr/>
                    <a:lstStyle/>
                    <a:p>
                      <a:pPr algn="ctr" fontAlgn="ctr"/>
                      <a:r>
                        <a:rPr lang="en-US" sz="900" b="1" i="0" u="none" strike="noStrike" dirty="0">
                          <a:solidFill>
                            <a:srgbClr val="FFFFFF"/>
                          </a:solidFill>
                          <a:effectLst/>
                          <a:latin typeface="Calibri" panose="020F0502020204030204" pitchFamily="34" charset="0"/>
                        </a:rPr>
                        <a:t>Total Amount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D7B9D"/>
                    </a:solidFill>
                  </a:tcPr>
                </a:tc>
                <a:extLst>
                  <a:ext uri="{0D108BD9-81ED-4DB2-BD59-A6C34878D82A}">
                    <a16:rowId xmlns:a16="http://schemas.microsoft.com/office/drawing/2014/main" val="3298267542"/>
                  </a:ext>
                </a:extLst>
              </a:tr>
              <a:tr h="528876">
                <a:tc>
                  <a:txBody>
                    <a:bodyPr/>
                    <a:lstStyle/>
                    <a:p>
                      <a:pPr algn="ctr" fontAlgn="b"/>
                      <a:r>
                        <a:rPr lang="en-US" sz="900" b="0" i="0" u="none" strike="noStrike">
                          <a:solidFill>
                            <a:srgbClr val="333333"/>
                          </a:solidFill>
                          <a:effectLst/>
                          <a:latin typeface="Calibri" panose="020F0502020204030204" pitchFamily="34" charset="0"/>
                        </a:rPr>
                        <a:t>Deferral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333333"/>
                          </a:solidFill>
                          <a:effectLst/>
                          <a:latin typeface="Calibri" panose="020F0502020204030204" pitchFamily="34" charset="0"/>
                        </a:rPr>
                        <a:t>Computer Aided Dispatch (CAD)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dirty="0">
                          <a:solidFill>
                            <a:srgbClr val="333333"/>
                          </a:solidFill>
                          <a:effectLst/>
                          <a:latin typeface="Calibri" panose="020F0502020204030204" pitchFamily="34" charset="0"/>
                        </a:rPr>
                        <a:t>CAD Maintenance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900" b="0" i="0" u="none" strike="noStrike">
                          <a:solidFill>
                            <a:srgbClr val="333333"/>
                          </a:solidFill>
                          <a:effectLst/>
                          <a:latin typeface="Calibri" panose="020F0502020204030204" pitchFamily="34" charset="0"/>
                        </a:rPr>
                        <a:t>276604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dirty="0">
                          <a:solidFill>
                            <a:srgbClr val="333333"/>
                          </a:solidFill>
                          <a:effectLst/>
                          <a:latin typeface="Calibri" panose="020F0502020204030204" pitchFamily="34" charset="0"/>
                        </a:rPr>
                        <a:t>6/1/2022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333333"/>
                          </a:solidFill>
                          <a:effectLst/>
                          <a:latin typeface="Calibri" panose="020F0502020204030204" pitchFamily="34" charset="0"/>
                        </a:rPr>
                        <a:t>Central Square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dirty="0">
                          <a:solidFill>
                            <a:srgbClr val="333333"/>
                          </a:solidFill>
                          <a:effectLst/>
                          <a:latin typeface="Calibri" panose="020F0502020204030204" pitchFamily="34" charset="0"/>
                        </a:rPr>
                        <a:t>CAD Maintenance, Term: 1/1/2023-5/31/2023. </a:t>
                      </a:r>
                      <a:r>
                        <a:rPr lang="en-US" sz="900" b="0" i="0" u="none" strike="noStrike" dirty="0">
                          <a:solidFill>
                            <a:srgbClr val="333333"/>
                          </a:solidFill>
                          <a:effectLst/>
                          <a:highlight>
                            <a:srgbClr val="FFFF00"/>
                          </a:highlight>
                          <a:latin typeface="Calibri" panose="020F0502020204030204" pitchFamily="34" charset="0"/>
                        </a:rPr>
                        <a:t>Deferred from schedule A.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dirty="0">
                          <a:solidFill>
                            <a:srgbClr val="333333"/>
                          </a:solidFill>
                          <a:effectLst/>
                          <a:highlight>
                            <a:srgbClr val="FFFF00"/>
                          </a:highlight>
                          <a:latin typeface="Calibri" panose="020F0502020204030204" pitchFamily="34" charset="0"/>
                        </a:rPr>
                        <a:t>$25,667.55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4675685"/>
                  </a:ext>
                </a:extLst>
              </a:tr>
            </a:tbl>
          </a:graphicData>
        </a:graphic>
      </p:graphicFrame>
      <p:sp>
        <p:nvSpPr>
          <p:cNvPr id="4" name="TextBox 3">
            <a:extLst>
              <a:ext uri="{FF2B5EF4-FFF2-40B4-BE49-F238E27FC236}">
                <a16:creationId xmlns:a16="http://schemas.microsoft.com/office/drawing/2014/main" id="{B631892D-3B37-488B-B2BF-19F48C7A22D3}"/>
              </a:ext>
            </a:extLst>
          </p:cNvPr>
          <p:cNvSpPr txBox="1"/>
          <p:nvPr/>
        </p:nvSpPr>
        <p:spPr>
          <a:xfrm>
            <a:off x="228600" y="1524526"/>
            <a:ext cx="8092770" cy="86946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927100" lvl="1">
              <a:spcBef>
                <a:spcPts val="400"/>
              </a:spcBef>
            </a:pPr>
            <a:r>
              <a:rPr lang="en-US" sz="1600" spc="-5" dirty="0">
                <a:latin typeface="Times New Roman"/>
                <a:cs typeface="Times New Roman"/>
              </a:rPr>
              <a:t>County executes an annual maintenance contract from June 1, 2022 – May 31, 2023:</a:t>
            </a:r>
            <a:endParaRPr lang="en-US" sz="1600" dirty="0">
              <a:latin typeface="Times New Roman"/>
              <a:cs typeface="Times New Roman"/>
            </a:endParaRPr>
          </a:p>
          <a:p>
            <a:pPr marL="930275">
              <a:lnSpc>
                <a:spcPct val="100000"/>
              </a:lnSpc>
              <a:spcBef>
                <a:spcPts val="345"/>
              </a:spcBef>
            </a:pPr>
            <a:r>
              <a:rPr lang="en-US" sz="1600" dirty="0">
                <a:latin typeface="Times New Roman"/>
                <a:cs typeface="Times New Roman"/>
              </a:rPr>
              <a:t>Costs</a:t>
            </a:r>
            <a:r>
              <a:rPr lang="en-US" sz="1600" spc="-15" dirty="0">
                <a:latin typeface="Times New Roman"/>
                <a:cs typeface="Times New Roman"/>
              </a:rPr>
              <a:t> </a:t>
            </a:r>
            <a:r>
              <a:rPr lang="en-US" sz="1600" dirty="0">
                <a:latin typeface="Times New Roman"/>
                <a:cs typeface="Times New Roman"/>
              </a:rPr>
              <a:t>for</a:t>
            </a:r>
            <a:r>
              <a:rPr lang="en-US" sz="1600" spc="-30" dirty="0">
                <a:latin typeface="Times New Roman"/>
                <a:cs typeface="Times New Roman"/>
              </a:rPr>
              <a:t> June </a:t>
            </a:r>
            <a:r>
              <a:rPr lang="en-US" sz="1600" dirty="0">
                <a:latin typeface="Times New Roman"/>
                <a:cs typeface="Times New Roman"/>
              </a:rPr>
              <a:t>2022</a:t>
            </a:r>
            <a:r>
              <a:rPr lang="en-US" sz="1600" spc="-20" dirty="0">
                <a:latin typeface="Times New Roman"/>
                <a:cs typeface="Times New Roman"/>
              </a:rPr>
              <a:t> </a:t>
            </a:r>
            <a:r>
              <a:rPr lang="en-US" sz="1600" dirty="0">
                <a:latin typeface="Times New Roman"/>
                <a:cs typeface="Times New Roman"/>
              </a:rPr>
              <a:t>– </a:t>
            </a:r>
            <a:r>
              <a:rPr lang="en-US" sz="1600" spc="-5" dirty="0">
                <a:latin typeface="Times New Roman"/>
                <a:cs typeface="Times New Roman"/>
              </a:rPr>
              <a:t>December</a:t>
            </a:r>
            <a:r>
              <a:rPr lang="en-US" sz="1600" spc="0" dirty="0">
                <a:latin typeface="Times New Roman"/>
                <a:cs typeface="Times New Roman"/>
              </a:rPr>
              <a:t> </a:t>
            </a:r>
            <a:r>
              <a:rPr lang="en-US" sz="1600" dirty="0">
                <a:latin typeface="Times New Roman"/>
                <a:cs typeface="Times New Roman"/>
              </a:rPr>
              <a:t>2022</a:t>
            </a:r>
            <a:r>
              <a:rPr lang="en-US" sz="1600" spc="-35" dirty="0">
                <a:latin typeface="Times New Roman"/>
                <a:cs typeface="Times New Roman"/>
              </a:rPr>
              <a:t> </a:t>
            </a:r>
            <a:r>
              <a:rPr lang="en-US" sz="1600" dirty="0">
                <a:latin typeface="Times New Roman"/>
                <a:cs typeface="Times New Roman"/>
              </a:rPr>
              <a:t>reported</a:t>
            </a:r>
            <a:r>
              <a:rPr lang="en-US" sz="1600" spc="-35" dirty="0">
                <a:latin typeface="Times New Roman"/>
                <a:cs typeface="Times New Roman"/>
              </a:rPr>
              <a:t> </a:t>
            </a:r>
            <a:r>
              <a:rPr lang="en-US" sz="1600" dirty="0">
                <a:latin typeface="Times New Roman"/>
                <a:cs typeface="Times New Roman"/>
              </a:rPr>
              <a:t>on</a:t>
            </a:r>
            <a:r>
              <a:rPr lang="en-US" sz="1600" spc="-15" dirty="0">
                <a:latin typeface="Times New Roman"/>
                <a:cs typeface="Times New Roman"/>
              </a:rPr>
              <a:t> </a:t>
            </a:r>
            <a:r>
              <a:rPr lang="en-US" sz="1600" dirty="0">
                <a:latin typeface="Times New Roman"/>
                <a:cs typeface="Times New Roman"/>
              </a:rPr>
              <a:t>Schedule</a:t>
            </a:r>
            <a:r>
              <a:rPr lang="en-US" sz="1600" spc="-110" dirty="0">
                <a:latin typeface="Times New Roman"/>
                <a:cs typeface="Times New Roman"/>
              </a:rPr>
              <a:t> </a:t>
            </a:r>
            <a:r>
              <a:rPr lang="en-US" sz="1600" dirty="0">
                <a:latin typeface="Times New Roman"/>
                <a:cs typeface="Times New Roman"/>
              </a:rPr>
              <a:t>A</a:t>
            </a:r>
            <a:r>
              <a:rPr lang="en-US" sz="1600" spc="-80" dirty="0">
                <a:latin typeface="Times New Roman"/>
                <a:cs typeface="Times New Roman"/>
              </a:rPr>
              <a:t> </a:t>
            </a:r>
            <a:r>
              <a:rPr lang="en-US" sz="1600" dirty="0">
                <a:latin typeface="Times New Roman"/>
                <a:cs typeface="Times New Roman"/>
              </a:rPr>
              <a:t>of</a:t>
            </a:r>
            <a:r>
              <a:rPr lang="en-US" sz="1600" spc="-15" dirty="0">
                <a:latin typeface="Times New Roman"/>
                <a:cs typeface="Times New Roman"/>
              </a:rPr>
              <a:t> </a:t>
            </a:r>
            <a:r>
              <a:rPr lang="en-US" sz="1600" dirty="0">
                <a:latin typeface="Times New Roman"/>
                <a:cs typeface="Times New Roman"/>
              </a:rPr>
              <a:t>2022</a:t>
            </a:r>
            <a:r>
              <a:rPr lang="en-US" sz="1600" spc="-25" dirty="0">
                <a:latin typeface="Times New Roman"/>
                <a:cs typeface="Times New Roman"/>
              </a:rPr>
              <a:t> </a:t>
            </a:r>
            <a:r>
              <a:rPr lang="en-US" sz="1600" spc="-5" dirty="0">
                <a:latin typeface="Times New Roman"/>
                <a:cs typeface="Times New Roman"/>
              </a:rPr>
              <a:t>Combined</a:t>
            </a:r>
            <a:r>
              <a:rPr lang="en-US" sz="1600" spc="-20" dirty="0">
                <a:latin typeface="Times New Roman"/>
                <a:cs typeface="Times New Roman"/>
              </a:rPr>
              <a:t> </a:t>
            </a:r>
            <a:r>
              <a:rPr lang="en-US" sz="1600" dirty="0">
                <a:latin typeface="Times New Roman"/>
                <a:cs typeface="Times New Roman"/>
              </a:rPr>
              <a:t>Report.</a:t>
            </a:r>
          </a:p>
        </p:txBody>
      </p:sp>
      <p:sp>
        <p:nvSpPr>
          <p:cNvPr id="15" name="object 6">
            <a:extLst>
              <a:ext uri="{FF2B5EF4-FFF2-40B4-BE49-F238E27FC236}">
                <a16:creationId xmlns:a16="http://schemas.microsoft.com/office/drawing/2014/main" id="{873A5C5C-E047-464D-9CAB-EB2E4BBD2C61}"/>
              </a:ext>
            </a:extLst>
          </p:cNvPr>
          <p:cNvSpPr/>
          <p:nvPr/>
        </p:nvSpPr>
        <p:spPr>
          <a:xfrm>
            <a:off x="578350" y="1639980"/>
            <a:ext cx="190500" cy="178308"/>
          </a:xfrm>
          <a:prstGeom prst="rect">
            <a:avLst/>
          </a:prstGeom>
          <a:blipFill>
            <a:blip r:embed="rId2" cstate="print"/>
            <a:stretch>
              <a:fillRect/>
            </a:stretch>
          </a:blipFill>
        </p:spPr>
        <p:txBody>
          <a:bodyPr wrap="square" lIns="0" tIns="0" rIns="0" bIns="0" rtlCol="0"/>
          <a:lstStyle/>
          <a:p>
            <a:endParaRPr/>
          </a:p>
        </p:txBody>
      </p:sp>
      <p:sp>
        <p:nvSpPr>
          <p:cNvPr id="6" name="Arrow: Down 5">
            <a:extLst>
              <a:ext uri="{FF2B5EF4-FFF2-40B4-BE49-F238E27FC236}">
                <a16:creationId xmlns:a16="http://schemas.microsoft.com/office/drawing/2014/main" id="{290DF768-BC84-4D76-8B08-FD2979D73F9C}"/>
              </a:ext>
            </a:extLst>
          </p:cNvPr>
          <p:cNvSpPr/>
          <p:nvPr/>
        </p:nvSpPr>
        <p:spPr>
          <a:xfrm>
            <a:off x="3771547" y="2419463"/>
            <a:ext cx="328512" cy="88709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02775A9C-56B7-426B-BA42-C42880D8921F}"/>
              </a:ext>
            </a:extLst>
          </p:cNvPr>
          <p:cNvSpPr/>
          <p:nvPr/>
        </p:nvSpPr>
        <p:spPr>
          <a:xfrm>
            <a:off x="8001000" y="4486390"/>
            <a:ext cx="360062" cy="134885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67B0C0E4-A401-4C95-A238-943008891563}"/>
              </a:ext>
            </a:extLst>
          </p:cNvPr>
          <p:cNvGrpSpPr/>
          <p:nvPr/>
        </p:nvGrpSpPr>
        <p:grpSpPr>
          <a:xfrm>
            <a:off x="220436" y="3916929"/>
            <a:ext cx="8478392" cy="817531"/>
            <a:chOff x="149352" y="4191000"/>
            <a:chExt cx="8478392" cy="817531"/>
          </a:xfrm>
        </p:grpSpPr>
        <p:sp>
          <p:nvSpPr>
            <p:cNvPr id="14" name="object 11">
              <a:extLst>
                <a:ext uri="{FF2B5EF4-FFF2-40B4-BE49-F238E27FC236}">
                  <a16:creationId xmlns:a16="http://schemas.microsoft.com/office/drawing/2014/main" id="{6FEF5993-1413-4B9B-9DA0-F3AAC35462B5}"/>
                </a:ext>
              </a:extLst>
            </p:cNvPr>
            <p:cNvSpPr txBox="1"/>
            <p:nvPr/>
          </p:nvSpPr>
          <p:spPr>
            <a:xfrm>
              <a:off x="149352" y="4191000"/>
              <a:ext cx="8478392" cy="817531"/>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78105" rIns="0" bIns="0" rtlCol="0">
              <a:spAutoFit/>
            </a:bodyPr>
            <a:lstStyle/>
            <a:p>
              <a:pPr marL="930275" marR="5080">
                <a:lnSpc>
                  <a:spcPct val="100000"/>
                </a:lnSpc>
                <a:spcBef>
                  <a:spcPts val="335"/>
                </a:spcBef>
              </a:pPr>
              <a:r>
                <a:rPr sz="1600" dirty="0">
                  <a:latin typeface="Times New Roman"/>
                  <a:cs typeface="Times New Roman"/>
                </a:rPr>
                <a:t>Costs for January 20</a:t>
              </a:r>
              <a:r>
                <a:rPr lang="en-US" sz="1600" dirty="0">
                  <a:latin typeface="Times New Roman"/>
                  <a:cs typeface="Times New Roman"/>
                </a:rPr>
                <a:t>23</a:t>
              </a:r>
              <a:r>
                <a:rPr sz="1600" dirty="0">
                  <a:latin typeface="Times New Roman"/>
                  <a:cs typeface="Times New Roman"/>
                </a:rPr>
                <a:t> – M</a:t>
              </a:r>
              <a:r>
                <a:rPr lang="en-US" sz="1600" dirty="0">
                  <a:latin typeface="Times New Roman"/>
                  <a:cs typeface="Times New Roman"/>
                </a:rPr>
                <a:t>ay</a:t>
              </a:r>
              <a:r>
                <a:rPr sz="1600" dirty="0">
                  <a:latin typeface="Times New Roman"/>
                  <a:cs typeface="Times New Roman"/>
                </a:rPr>
                <a:t> 20</a:t>
              </a:r>
              <a:r>
                <a:rPr lang="en-US" sz="1600" dirty="0">
                  <a:latin typeface="Times New Roman"/>
                  <a:cs typeface="Times New Roman"/>
                </a:rPr>
                <a:t>23</a:t>
              </a:r>
              <a:r>
                <a:rPr sz="1600" dirty="0">
                  <a:latin typeface="Times New Roman"/>
                  <a:cs typeface="Times New Roman"/>
                </a:rPr>
                <a:t> </a:t>
              </a:r>
              <a:r>
                <a:rPr lang="en-US" sz="1600" dirty="0">
                  <a:latin typeface="Times New Roman"/>
                  <a:cs typeface="Times New Roman"/>
                </a:rPr>
                <a:t>are to </a:t>
              </a:r>
              <a:r>
                <a:rPr sz="1600" dirty="0">
                  <a:latin typeface="Times New Roman"/>
                  <a:cs typeface="Times New Roman"/>
                </a:rPr>
                <a:t>be reported on Schedule C of the 20</a:t>
              </a:r>
              <a:r>
                <a:rPr lang="en-US" sz="1600" dirty="0">
                  <a:latin typeface="Times New Roman"/>
                  <a:cs typeface="Times New Roman"/>
                </a:rPr>
                <a:t>22</a:t>
              </a:r>
              <a:r>
                <a:rPr sz="1600" dirty="0">
                  <a:latin typeface="Times New Roman"/>
                  <a:cs typeface="Times New Roman"/>
                </a:rPr>
                <a:t> </a:t>
              </a:r>
              <a:r>
                <a:rPr sz="1600" spc="-5" dirty="0">
                  <a:latin typeface="Times New Roman"/>
                  <a:cs typeface="Times New Roman"/>
                </a:rPr>
                <a:t>Combined </a:t>
              </a:r>
              <a:r>
                <a:rPr sz="1600" dirty="0">
                  <a:latin typeface="Times New Roman"/>
                  <a:cs typeface="Times New Roman"/>
                </a:rPr>
                <a:t>Report as a</a:t>
              </a:r>
              <a:r>
                <a:rPr sz="1600" spc="-5" dirty="0">
                  <a:latin typeface="Times New Roman"/>
                  <a:cs typeface="Times New Roman"/>
                </a:rPr>
                <a:t> </a:t>
              </a:r>
              <a:r>
                <a:rPr sz="1600" dirty="0">
                  <a:latin typeface="Times New Roman"/>
                  <a:cs typeface="Times New Roman"/>
                </a:rPr>
                <a:t>deferral.</a:t>
              </a:r>
              <a:r>
                <a:rPr lang="en-US" sz="1600" dirty="0">
                  <a:latin typeface="Times New Roman"/>
                  <a:cs typeface="Times New Roman"/>
                </a:rPr>
                <a:t>  This will automatically be populated in the 2023 Annual Report Schedule A.</a:t>
              </a:r>
              <a:endParaRPr sz="1600" dirty="0">
                <a:latin typeface="Times New Roman"/>
                <a:cs typeface="Times New Roman"/>
              </a:endParaRPr>
            </a:p>
          </p:txBody>
        </p:sp>
        <p:sp>
          <p:nvSpPr>
            <p:cNvPr id="16" name="object 6">
              <a:extLst>
                <a:ext uri="{FF2B5EF4-FFF2-40B4-BE49-F238E27FC236}">
                  <a16:creationId xmlns:a16="http://schemas.microsoft.com/office/drawing/2014/main" id="{4DF7EF7A-7D1A-4194-9E4E-D16011206844}"/>
                </a:ext>
              </a:extLst>
            </p:cNvPr>
            <p:cNvSpPr/>
            <p:nvPr/>
          </p:nvSpPr>
          <p:spPr>
            <a:xfrm>
              <a:off x="598988" y="4375712"/>
              <a:ext cx="190500" cy="178308"/>
            </a:xfrm>
            <a:prstGeom prst="rect">
              <a:avLst/>
            </a:prstGeom>
            <a:blipFill>
              <a:blip r:embed="rId2" cstate="print"/>
              <a:stretch>
                <a:fillRect/>
              </a:stretch>
            </a:blipFill>
          </p:spPr>
          <p:txBody>
            <a:bodyPr wrap="square" lIns="0" tIns="0" rIns="0" bIns="0" rtlCol="0"/>
            <a:lstStyle/>
            <a:p>
              <a:endParaRPr/>
            </a:p>
          </p:txBody>
        </p:sp>
      </p:grpSp>
      <p:sp>
        <p:nvSpPr>
          <p:cNvPr id="21" name="Arrow: Down 20">
            <a:extLst>
              <a:ext uri="{FF2B5EF4-FFF2-40B4-BE49-F238E27FC236}">
                <a16:creationId xmlns:a16="http://schemas.microsoft.com/office/drawing/2014/main" id="{4F2E8777-AD28-4F58-9056-3FAF0723E1B9}"/>
              </a:ext>
            </a:extLst>
          </p:cNvPr>
          <p:cNvSpPr/>
          <p:nvPr/>
        </p:nvSpPr>
        <p:spPr>
          <a:xfrm>
            <a:off x="6166050" y="2210994"/>
            <a:ext cx="328512" cy="107158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bject 11">
            <a:extLst>
              <a:ext uri="{FF2B5EF4-FFF2-40B4-BE49-F238E27FC236}">
                <a16:creationId xmlns:a16="http://schemas.microsoft.com/office/drawing/2014/main" id="{48357788-F90B-47D8-9A4D-3F158A0A0ABD}"/>
              </a:ext>
            </a:extLst>
          </p:cNvPr>
          <p:cNvSpPr txBox="1"/>
          <p:nvPr/>
        </p:nvSpPr>
        <p:spPr>
          <a:xfrm>
            <a:off x="418043" y="304800"/>
            <a:ext cx="8304990" cy="509755"/>
          </a:xfrm>
          <a:prstGeom prst="rect">
            <a:avLst/>
          </a:prstGeom>
        </p:spPr>
        <p:txBody>
          <a:bodyPr vert="horz" wrap="square" lIns="0" tIns="78105" rIns="0" bIns="0" rtlCol="0">
            <a:spAutoFit/>
          </a:bodyPr>
          <a:lstStyle/>
          <a:p>
            <a:pPr marL="12700" algn="ctr">
              <a:lnSpc>
                <a:spcPct val="100000"/>
              </a:lnSpc>
              <a:spcBef>
                <a:spcPts val="1330"/>
              </a:spcBef>
            </a:pPr>
            <a:r>
              <a:rPr lang="en-US" sz="2800" b="1" dirty="0">
                <a:solidFill>
                  <a:schemeClr val="bg1"/>
                </a:solidFill>
                <a:latin typeface="Times New Roman"/>
                <a:cs typeface="Times New Roman"/>
              </a:rPr>
              <a:t>Example of a D</a:t>
            </a:r>
            <a:r>
              <a:rPr lang="en-US" sz="2800" b="1" spc="-5" dirty="0">
                <a:solidFill>
                  <a:schemeClr val="bg1"/>
                </a:solidFill>
                <a:latin typeface="Times New Roman"/>
                <a:cs typeface="Times New Roman"/>
              </a:rPr>
              <a:t>eferred</a:t>
            </a:r>
            <a:r>
              <a:rPr lang="en-US" sz="2800" b="1" spc="-70" dirty="0">
                <a:solidFill>
                  <a:schemeClr val="bg1"/>
                </a:solidFill>
                <a:latin typeface="Times New Roman"/>
                <a:cs typeface="Times New Roman"/>
              </a:rPr>
              <a:t> E</a:t>
            </a:r>
            <a:r>
              <a:rPr lang="en-US" sz="2800" b="1" dirty="0">
                <a:solidFill>
                  <a:schemeClr val="bg1"/>
                </a:solidFill>
                <a:latin typeface="Times New Roman"/>
                <a:cs typeface="Times New Roman"/>
              </a:rPr>
              <a:t>xpense</a:t>
            </a:r>
            <a:endParaRPr lang="en-US" sz="2800" dirty="0">
              <a:solidFill>
                <a:schemeClr val="bg1"/>
              </a:solidFill>
              <a:latin typeface="Times New Roman"/>
              <a:cs typeface="Times New Roman"/>
            </a:endParaRPr>
          </a:p>
        </p:txBody>
      </p:sp>
    </p:spTree>
    <p:extLst>
      <p:ext uri="{BB962C8B-B14F-4D97-AF65-F5344CB8AC3E}">
        <p14:creationId xmlns:p14="http://schemas.microsoft.com/office/powerpoint/2010/main" val="12193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500"/>
                            </p:stCondLst>
                            <p:childTnLst>
                              <p:par>
                                <p:cTn id="20" presetID="10" presetClass="entr" presetSubtype="0" fill="hold" nodeType="afterEffect">
                                  <p:stCondLst>
                                    <p:cond delay="4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0"/>
                            </p:stCondLst>
                            <p:childTnLst>
                              <p:par>
                                <p:cTn id="24" presetID="47"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6000"/>
                            </p:stCondLst>
                            <p:childTnLst>
                              <p:par>
                                <p:cTn id="30" presetID="47"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C8F2BA1-1438-44A0-9976-B36C1BDC03C5}"/>
              </a:ext>
            </a:extLst>
          </p:cNvPr>
          <p:cNvSpPr/>
          <p:nvPr/>
        </p:nvSpPr>
        <p:spPr>
          <a:xfrm>
            <a:off x="2749598" y="1117747"/>
            <a:ext cx="3448049" cy="3182813"/>
          </a:xfrm>
          <a:prstGeom prst="ellipse">
            <a:avLst/>
          </a:prstGeom>
          <a:pattFill prst="pct80">
            <a:fgClr>
              <a:schemeClr val="bg1">
                <a:lumMod val="50000"/>
              </a:schemeClr>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lnSpc>
                <a:spcPct val="100000"/>
              </a:lnSpc>
              <a:spcBef>
                <a:spcPts val="595"/>
              </a:spcBef>
            </a:pPr>
            <a:r>
              <a:rPr lang="en-US" sz="2800" b="1" dirty="0">
                <a:solidFill>
                  <a:srgbClr val="FFFF00"/>
                </a:solidFill>
                <a:latin typeface="Times New Roman"/>
                <a:cs typeface="Times New Roman"/>
              </a:rPr>
              <a:t>Annual Report</a:t>
            </a:r>
          </a:p>
        </p:txBody>
      </p:sp>
      <p:grpSp>
        <p:nvGrpSpPr>
          <p:cNvPr id="7" name="Group 6">
            <a:extLst>
              <a:ext uri="{FF2B5EF4-FFF2-40B4-BE49-F238E27FC236}">
                <a16:creationId xmlns:a16="http://schemas.microsoft.com/office/drawing/2014/main" id="{9F18C527-9039-4F10-BBA8-DA15F4FF80BF}"/>
              </a:ext>
            </a:extLst>
          </p:cNvPr>
          <p:cNvGrpSpPr/>
          <p:nvPr/>
        </p:nvGrpSpPr>
        <p:grpSpPr>
          <a:xfrm>
            <a:off x="990600" y="1752679"/>
            <a:ext cx="7034861" cy="475130"/>
            <a:chOff x="414233" y="1700457"/>
            <a:chExt cx="7034861" cy="475130"/>
          </a:xfrm>
        </p:grpSpPr>
        <p:sp>
          <p:nvSpPr>
            <p:cNvPr id="4" name="object 4"/>
            <p:cNvSpPr/>
            <p:nvPr/>
          </p:nvSpPr>
          <p:spPr>
            <a:xfrm>
              <a:off x="414233" y="1848868"/>
              <a:ext cx="190500" cy="178308"/>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752747" y="1700457"/>
              <a:ext cx="6696347" cy="475130"/>
            </a:xfrm>
            <a:prstGeom prst="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vert="horz" wrap="square" lIns="0" tIns="165735" rIns="0" bIns="0" rtlCol="0">
              <a:spAutoFit/>
            </a:bodyPr>
            <a:lstStyle/>
            <a:p>
              <a:pPr marL="12700">
                <a:lnSpc>
                  <a:spcPct val="100000"/>
                </a:lnSpc>
                <a:spcBef>
                  <a:spcPts val="1305"/>
                </a:spcBef>
              </a:pPr>
              <a:r>
                <a:rPr lang="en-US" sz="2000" b="1" dirty="0">
                  <a:latin typeface="Times New Roman"/>
                  <a:cs typeface="Times New Roman"/>
                </a:rPr>
                <a:t>Used</a:t>
              </a:r>
              <a:r>
                <a:rPr lang="en-US" sz="2000" b="1" spc="-10" dirty="0">
                  <a:latin typeface="Times New Roman"/>
                  <a:cs typeface="Times New Roman"/>
                </a:rPr>
                <a:t> </a:t>
              </a:r>
              <a:r>
                <a:rPr lang="en-US" sz="2000" b="1" dirty="0">
                  <a:latin typeface="Times New Roman"/>
                  <a:cs typeface="Times New Roman"/>
                </a:rPr>
                <a:t>to</a:t>
              </a:r>
              <a:r>
                <a:rPr lang="en-US" sz="2000" b="1" spc="-15" dirty="0">
                  <a:latin typeface="Times New Roman"/>
                  <a:cs typeface="Times New Roman"/>
                </a:rPr>
                <a:t> </a:t>
              </a:r>
              <a:r>
                <a:rPr lang="en-US" sz="2000" b="1" dirty="0">
                  <a:latin typeface="Times New Roman"/>
                  <a:cs typeface="Times New Roman"/>
                </a:rPr>
                <a:t>generate</a:t>
              </a:r>
              <a:r>
                <a:rPr lang="en-US" sz="2000" b="1" spc="-30" dirty="0">
                  <a:latin typeface="Times New Roman"/>
                  <a:cs typeface="Times New Roman"/>
                </a:rPr>
                <a:t> </a:t>
              </a:r>
              <a:r>
                <a:rPr lang="en-US" sz="2000" b="1" dirty="0">
                  <a:latin typeface="Times New Roman"/>
                  <a:cs typeface="Times New Roman"/>
                </a:rPr>
                <a:t>the</a:t>
              </a:r>
              <a:r>
                <a:rPr lang="en-US" sz="2000" b="1" spc="-130" dirty="0">
                  <a:latin typeface="Times New Roman"/>
                  <a:cs typeface="Times New Roman"/>
                </a:rPr>
                <a:t> </a:t>
              </a:r>
              <a:r>
                <a:rPr lang="en-US" sz="2000" b="1" dirty="0">
                  <a:latin typeface="Times New Roman"/>
                  <a:cs typeface="Times New Roman"/>
                </a:rPr>
                <a:t>Annual</a:t>
              </a:r>
              <a:r>
                <a:rPr lang="en-US" sz="2000" b="1" spc="-30" dirty="0">
                  <a:latin typeface="Times New Roman"/>
                  <a:cs typeface="Times New Roman"/>
                </a:rPr>
                <a:t> </a:t>
              </a:r>
              <a:r>
                <a:rPr lang="en-US" sz="2000" b="1" dirty="0">
                  <a:latin typeface="Times New Roman"/>
                  <a:cs typeface="Times New Roman"/>
                </a:rPr>
                <a:t>Report</a:t>
              </a:r>
              <a:r>
                <a:rPr lang="en-US" sz="2000" b="1" spc="-20" dirty="0">
                  <a:latin typeface="Times New Roman"/>
                  <a:cs typeface="Times New Roman"/>
                </a:rPr>
                <a:t> </a:t>
              </a:r>
              <a:r>
                <a:rPr lang="en-US" sz="2000" b="1" dirty="0">
                  <a:latin typeface="Times New Roman"/>
                  <a:cs typeface="Times New Roman"/>
                </a:rPr>
                <a:t>for</a:t>
              </a:r>
              <a:r>
                <a:rPr lang="en-US" sz="2000" b="1" spc="-60" dirty="0">
                  <a:latin typeface="Times New Roman"/>
                  <a:cs typeface="Times New Roman"/>
                </a:rPr>
                <a:t> </a:t>
              </a:r>
              <a:r>
                <a:rPr lang="en-US" sz="2000" b="1" dirty="0">
                  <a:latin typeface="Times New Roman"/>
                  <a:cs typeface="Times New Roman"/>
                </a:rPr>
                <a:t>the</a:t>
              </a:r>
              <a:r>
                <a:rPr lang="en-US" sz="2000" b="1" spc="-10" dirty="0">
                  <a:latin typeface="Times New Roman"/>
                  <a:cs typeface="Times New Roman"/>
                </a:rPr>
                <a:t> </a:t>
              </a:r>
              <a:r>
                <a:rPr lang="en-US" sz="2000" b="1" dirty="0">
                  <a:latin typeface="Times New Roman"/>
                  <a:cs typeface="Times New Roman"/>
                </a:rPr>
                <a:t>General</a:t>
              </a:r>
              <a:r>
                <a:rPr lang="en-US" sz="2000" b="1" spc="-145" dirty="0">
                  <a:latin typeface="Times New Roman"/>
                  <a:cs typeface="Times New Roman"/>
                </a:rPr>
                <a:t> </a:t>
              </a:r>
              <a:r>
                <a:rPr lang="en-US" sz="2000" b="1" dirty="0">
                  <a:latin typeface="Times New Roman"/>
                  <a:cs typeface="Times New Roman"/>
                </a:rPr>
                <a:t>Assembly</a:t>
              </a:r>
              <a:endParaRPr lang="en-US" sz="2000" dirty="0">
                <a:latin typeface="Times New Roman"/>
                <a:cs typeface="Times New Roman"/>
              </a:endParaRPr>
            </a:p>
          </p:txBody>
        </p:sp>
      </p:grpSp>
      <p:sp>
        <p:nvSpPr>
          <p:cNvPr id="10" name="object 11">
            <a:extLst>
              <a:ext uri="{FF2B5EF4-FFF2-40B4-BE49-F238E27FC236}">
                <a16:creationId xmlns:a16="http://schemas.microsoft.com/office/drawing/2014/main" id="{8E263A99-E4FC-4146-9646-89C4DDC94ED4}"/>
              </a:ext>
            </a:extLst>
          </p:cNvPr>
          <p:cNvSpPr txBox="1"/>
          <p:nvPr/>
        </p:nvSpPr>
        <p:spPr>
          <a:xfrm>
            <a:off x="418043" y="304800"/>
            <a:ext cx="8304990" cy="509755"/>
          </a:xfrm>
          <a:prstGeom prst="rect">
            <a:avLst/>
          </a:prstGeom>
        </p:spPr>
        <p:txBody>
          <a:bodyPr vert="horz" wrap="square" lIns="0" tIns="78105" rIns="0" bIns="0" rtlCol="0">
            <a:spAutoFit/>
          </a:bodyPr>
          <a:lstStyle/>
          <a:p>
            <a:pPr marL="12700" algn="ctr">
              <a:lnSpc>
                <a:spcPct val="100000"/>
              </a:lnSpc>
              <a:spcBef>
                <a:spcPts val="1330"/>
              </a:spcBef>
            </a:pPr>
            <a:r>
              <a:rPr lang="en-US" sz="2800" b="1" dirty="0">
                <a:solidFill>
                  <a:schemeClr val="bg1"/>
                </a:solidFill>
                <a:latin typeface="Times New Roman"/>
                <a:cs typeface="Times New Roman"/>
              </a:rPr>
              <a:t>Section 5: Annual Report</a:t>
            </a:r>
            <a:endParaRPr lang="en-US" sz="2800" dirty="0">
              <a:solidFill>
                <a:schemeClr val="bg1"/>
              </a:solidFill>
              <a:latin typeface="Times New Roman"/>
              <a:cs typeface="Times New Roman"/>
            </a:endParaRPr>
          </a:p>
        </p:txBody>
      </p:sp>
      <p:sp>
        <p:nvSpPr>
          <p:cNvPr id="13" name="Content Placeholder 2">
            <a:extLst>
              <a:ext uri="{FF2B5EF4-FFF2-40B4-BE49-F238E27FC236}">
                <a16:creationId xmlns:a16="http://schemas.microsoft.com/office/drawing/2014/main" id="{08D0C04D-C76A-4DE3-9468-88398AC1EE49}"/>
              </a:ext>
            </a:extLst>
          </p:cNvPr>
          <p:cNvSpPr txBox="1">
            <a:spLocks/>
          </p:cNvSpPr>
          <p:nvPr/>
        </p:nvSpPr>
        <p:spPr>
          <a:xfrm>
            <a:off x="1181100" y="3841916"/>
            <a:ext cx="7061019" cy="1678912"/>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ct val="100000"/>
              </a:lnSpc>
              <a:spcBef>
                <a:spcPts val="595"/>
              </a:spcBef>
            </a:pPr>
            <a:r>
              <a:rPr lang="en-US" sz="2000" spc="-5" dirty="0">
                <a:latin typeface="Times New Roman"/>
                <a:cs typeface="Times New Roman"/>
              </a:rPr>
              <a:t>Provide:</a:t>
            </a:r>
          </a:p>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Other Activity - “Other Revenue” &amp; “Other Expenditures” </a:t>
            </a:r>
          </a:p>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2022 call volume/CAD numbers with supporting documentation</a:t>
            </a:r>
          </a:p>
          <a:p>
            <a:pPr marL="355600" indent="-342900">
              <a:lnSpc>
                <a:spcPct val="100000"/>
              </a:lnSpc>
              <a:spcBef>
                <a:spcPts val="595"/>
              </a:spcBef>
              <a:buFont typeface="Wingdings" panose="05000000000000000000" pitchFamily="2" charset="2"/>
              <a:buChar char="q"/>
            </a:pPr>
            <a:r>
              <a:rPr lang="en-US" sz="2000" spc="-5" dirty="0">
                <a:latin typeface="Times New Roman"/>
                <a:cs typeface="Times New Roman"/>
              </a:rPr>
              <a:t>Signature of Controller, Senior Fiscal Officer, etc.</a:t>
            </a:r>
          </a:p>
        </p:txBody>
      </p:sp>
      <p:grpSp>
        <p:nvGrpSpPr>
          <p:cNvPr id="14" name="Group 13">
            <a:extLst>
              <a:ext uri="{FF2B5EF4-FFF2-40B4-BE49-F238E27FC236}">
                <a16:creationId xmlns:a16="http://schemas.microsoft.com/office/drawing/2014/main" id="{43D93ECC-FC42-4B6A-87B0-EA1B4A76A65E}"/>
              </a:ext>
            </a:extLst>
          </p:cNvPr>
          <p:cNvGrpSpPr/>
          <p:nvPr/>
        </p:nvGrpSpPr>
        <p:grpSpPr>
          <a:xfrm>
            <a:off x="1181100" y="3351505"/>
            <a:ext cx="3581400" cy="445635"/>
            <a:chOff x="1051898" y="1949215"/>
            <a:chExt cx="4322380" cy="445635"/>
          </a:xfrm>
        </p:grpSpPr>
        <p:sp>
          <p:nvSpPr>
            <p:cNvPr id="15" name="object 14">
              <a:extLst>
                <a:ext uri="{FF2B5EF4-FFF2-40B4-BE49-F238E27FC236}">
                  <a16:creationId xmlns:a16="http://schemas.microsoft.com/office/drawing/2014/main" id="{2C101140-F445-46AE-B6CA-3A3977AD063F}"/>
                </a:ext>
              </a:extLst>
            </p:cNvPr>
            <p:cNvSpPr txBox="1"/>
            <p:nvPr/>
          </p:nvSpPr>
          <p:spPr>
            <a:xfrm>
              <a:off x="1051898" y="1949215"/>
              <a:ext cx="4322380" cy="44563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gn="ctr">
                <a:lnSpc>
                  <a:spcPct val="100000"/>
                </a:lnSpc>
              </a:pPr>
              <a:r>
                <a:rPr lang="en-US" sz="2400" b="1" spc="-15" dirty="0">
                  <a:latin typeface="Times New Roman"/>
                  <a:cs typeface="Times New Roman"/>
                </a:rPr>
                <a:t>PSAP’s</a:t>
              </a:r>
              <a:r>
                <a:rPr lang="en-US" sz="2400" b="1" spc="-40" dirty="0">
                  <a:latin typeface="Times New Roman"/>
                  <a:cs typeface="Times New Roman"/>
                </a:rPr>
                <a:t> R</a:t>
              </a:r>
              <a:r>
                <a:rPr lang="en-US" sz="2400" b="1" spc="-5" dirty="0">
                  <a:latin typeface="Times New Roman"/>
                  <a:cs typeface="Times New Roman"/>
                </a:rPr>
                <a:t>esponsibility</a:t>
              </a:r>
              <a:endParaRPr lang="en-US" sz="2400" dirty="0">
                <a:latin typeface="Times New Roman"/>
                <a:cs typeface="Times New Roman"/>
              </a:endParaRPr>
            </a:p>
          </p:txBody>
        </p:sp>
        <p:sp>
          <p:nvSpPr>
            <p:cNvPr id="16" name="object 3">
              <a:extLst>
                <a:ext uri="{FF2B5EF4-FFF2-40B4-BE49-F238E27FC236}">
                  <a16:creationId xmlns:a16="http://schemas.microsoft.com/office/drawing/2014/main" id="{8F909B5F-A201-4ECA-8EB4-0CD568B2ECE0}"/>
                </a:ext>
              </a:extLst>
            </p:cNvPr>
            <p:cNvSpPr/>
            <p:nvPr/>
          </p:nvSpPr>
          <p:spPr>
            <a:xfrm>
              <a:off x="1145627" y="2101615"/>
              <a:ext cx="190500" cy="178308"/>
            </a:xfrm>
            <a:prstGeom prst="rect">
              <a:avLst/>
            </a:prstGeom>
            <a:blipFill>
              <a:blip r:embed="rId2" cstate="print"/>
              <a:stretch>
                <a:fillRect/>
              </a:stretch>
            </a:blipFill>
          </p:spPr>
          <p:txBody>
            <a:bodyPr wrap="square" lIns="0" tIns="0" rIns="0" bIns="0" rtlCol="0"/>
            <a:lstStyle/>
            <a:p>
              <a:pPr algn="ctr"/>
              <a:endParaRPr/>
            </a:p>
          </p:txBody>
        </p:sp>
      </p:grpSp>
      <p:grpSp>
        <p:nvGrpSpPr>
          <p:cNvPr id="20" name="Group 19">
            <a:extLst>
              <a:ext uri="{FF2B5EF4-FFF2-40B4-BE49-F238E27FC236}">
                <a16:creationId xmlns:a16="http://schemas.microsoft.com/office/drawing/2014/main" id="{BB761079-CEF0-4B8F-97FD-65B16A53D5BB}"/>
              </a:ext>
            </a:extLst>
          </p:cNvPr>
          <p:cNvGrpSpPr/>
          <p:nvPr/>
        </p:nvGrpSpPr>
        <p:grpSpPr>
          <a:xfrm>
            <a:off x="5705073" y="2905650"/>
            <a:ext cx="2988865" cy="1712148"/>
            <a:chOff x="5619749" y="2443604"/>
            <a:chExt cx="2988865" cy="1712148"/>
          </a:xfrm>
        </p:grpSpPr>
        <p:sp>
          <p:nvSpPr>
            <p:cNvPr id="19" name="Arrow: Curved Left 18">
              <a:extLst>
                <a:ext uri="{FF2B5EF4-FFF2-40B4-BE49-F238E27FC236}">
                  <a16:creationId xmlns:a16="http://schemas.microsoft.com/office/drawing/2014/main" id="{F251B256-25BB-4566-B797-39DD80D96CEB}"/>
                </a:ext>
              </a:extLst>
            </p:cNvPr>
            <p:cNvSpPr/>
            <p:nvPr/>
          </p:nvSpPr>
          <p:spPr>
            <a:xfrm rot="849157">
              <a:off x="7894321" y="2543075"/>
              <a:ext cx="714293" cy="161267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1CFE0AA6-BD08-4C2D-BDD9-EBCD3A9AAF26}"/>
                </a:ext>
              </a:extLst>
            </p:cNvPr>
            <p:cNvSpPr txBox="1"/>
            <p:nvPr/>
          </p:nvSpPr>
          <p:spPr>
            <a:xfrm>
              <a:off x="5619749" y="2443604"/>
              <a:ext cx="2667000"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800" spc="-5" dirty="0">
                  <a:solidFill>
                    <a:srgbClr val="FF0000"/>
                  </a:solidFill>
                  <a:highlight>
                    <a:srgbClr val="FFFF00"/>
                  </a:highlight>
                  <a:latin typeface="Times New Roman"/>
                  <a:cs typeface="Times New Roman"/>
                </a:rPr>
                <a:t>This is CRITICAL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7111" y="6250066"/>
            <a:ext cx="2234947" cy="410799"/>
          </a:xfrm>
          <a:prstGeom prst="rect">
            <a:avLst/>
          </a:prstGeom>
          <a:blipFill>
            <a:blip r:embed="rId3" cstate="print"/>
            <a:stretch>
              <a:fillRect/>
            </a:stretch>
          </a:blipFill>
        </p:spPr>
        <p:txBody>
          <a:bodyPr wrap="square" lIns="0" tIns="0" rIns="0" bIns="0" rtlCol="0"/>
          <a:lstStyle/>
          <a:p>
            <a:endParaRPr/>
          </a:p>
        </p:txBody>
      </p:sp>
      <p:pic>
        <p:nvPicPr>
          <p:cNvPr id="4" name="Picture 3">
            <a:extLst>
              <a:ext uri="{FF2B5EF4-FFF2-40B4-BE49-F238E27FC236}">
                <a16:creationId xmlns:a16="http://schemas.microsoft.com/office/drawing/2014/main" id="{206148E3-BC3A-443A-AA4D-46128BBFF0F2}"/>
              </a:ext>
            </a:extLst>
          </p:cNvPr>
          <p:cNvPicPr>
            <a:picLocks noChangeAspect="1"/>
          </p:cNvPicPr>
          <p:nvPr/>
        </p:nvPicPr>
        <p:blipFill>
          <a:blip r:embed="rId4"/>
          <a:stretch>
            <a:fillRect/>
          </a:stretch>
        </p:blipFill>
        <p:spPr>
          <a:xfrm>
            <a:off x="0" y="0"/>
            <a:ext cx="9143999" cy="1295399"/>
          </a:xfrm>
          <a:prstGeom prst="rect">
            <a:avLst/>
          </a:prstGeom>
        </p:spPr>
      </p:pic>
      <p:sp>
        <p:nvSpPr>
          <p:cNvPr id="8" name="Rectangle 7">
            <a:extLst>
              <a:ext uri="{FF2B5EF4-FFF2-40B4-BE49-F238E27FC236}">
                <a16:creationId xmlns:a16="http://schemas.microsoft.com/office/drawing/2014/main" id="{D203F265-0EF2-44B2-97F2-EBBB9CFA5B13}"/>
              </a:ext>
            </a:extLst>
          </p:cNvPr>
          <p:cNvSpPr/>
          <p:nvPr/>
        </p:nvSpPr>
        <p:spPr>
          <a:xfrm>
            <a:off x="2" y="2445603"/>
            <a:ext cx="9143998" cy="830997"/>
          </a:xfrm>
          <a:prstGeom prst="rect">
            <a:avLst/>
          </a:prstGeom>
          <a:solidFill>
            <a:schemeClr val="bg1">
              <a:lumMod val="95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2400" b="1" dirty="0">
                <a:solidFill>
                  <a:schemeClr val="tx2"/>
                </a:solidFill>
                <a:latin typeface="Times New Roman" panose="02020603050405020304" pitchFamily="18" charset="0"/>
                <a:cs typeface="Times New Roman" panose="02020603050405020304" pitchFamily="18" charset="0"/>
              </a:rPr>
              <a:t>Pennsylvania Emergency </a:t>
            </a:r>
          </a:p>
          <a:p>
            <a:pPr algn="ctr"/>
            <a:r>
              <a:rPr lang="en-US" sz="2400" b="1" dirty="0">
                <a:solidFill>
                  <a:schemeClr val="tx2"/>
                </a:solidFill>
                <a:latin typeface="Times New Roman" panose="02020603050405020304" pitchFamily="18" charset="0"/>
                <a:cs typeface="Times New Roman" panose="02020603050405020304" pitchFamily="18" charset="0"/>
              </a:rPr>
              <a:t>Management Agency</a:t>
            </a:r>
            <a:endParaRPr lang="en-US" sz="28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6C89A20-DDDD-45C8-B890-DF05E59AF7A3}"/>
              </a:ext>
            </a:extLst>
          </p:cNvPr>
          <p:cNvSpPr txBox="1"/>
          <p:nvPr/>
        </p:nvSpPr>
        <p:spPr>
          <a:xfrm>
            <a:off x="495299" y="3491805"/>
            <a:ext cx="8153400" cy="1384995"/>
          </a:xfrm>
          <a:prstGeom prst="rect">
            <a:avLst/>
          </a:prstGeom>
          <a:solidFill>
            <a:schemeClr val="accent5"/>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2800" b="1" dirty="0">
                <a:solidFill>
                  <a:schemeClr val="tx2"/>
                </a:solidFill>
                <a:latin typeface="Times New Roman" panose="02020603050405020304" pitchFamily="18" charset="0"/>
                <a:cs typeface="Times New Roman" panose="02020603050405020304" pitchFamily="18" charset="0"/>
              </a:rPr>
              <a:t>Presentation </a:t>
            </a:r>
          </a:p>
          <a:p>
            <a:pPr algn="ctr"/>
            <a:r>
              <a:rPr lang="en-US" sz="2800" b="1" dirty="0">
                <a:solidFill>
                  <a:schemeClr val="tx2"/>
                </a:solidFill>
                <a:latin typeface="Times New Roman" panose="02020603050405020304" pitchFamily="18" charset="0"/>
                <a:cs typeface="Times New Roman" panose="02020603050405020304" pitchFamily="18" charset="0"/>
              </a:rPr>
              <a:t>on</a:t>
            </a:r>
          </a:p>
          <a:p>
            <a:pPr algn="ct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911 Combined Report Overview </a:t>
            </a:r>
          </a:p>
        </p:txBody>
      </p:sp>
    </p:spTree>
    <p:extLst>
      <p:ext uri="{BB962C8B-B14F-4D97-AF65-F5344CB8AC3E}">
        <p14:creationId xmlns:p14="http://schemas.microsoft.com/office/powerpoint/2010/main" val="3795379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1">
            <a:extLst>
              <a:ext uri="{FF2B5EF4-FFF2-40B4-BE49-F238E27FC236}">
                <a16:creationId xmlns:a16="http://schemas.microsoft.com/office/drawing/2014/main" id="{8E263A99-E4FC-4146-9646-89C4DDC94ED4}"/>
              </a:ext>
            </a:extLst>
          </p:cNvPr>
          <p:cNvSpPr txBox="1"/>
          <p:nvPr/>
        </p:nvSpPr>
        <p:spPr>
          <a:xfrm>
            <a:off x="418043" y="304800"/>
            <a:ext cx="8304990" cy="509755"/>
          </a:xfrm>
          <a:prstGeom prst="rect">
            <a:avLst/>
          </a:prstGeom>
        </p:spPr>
        <p:txBody>
          <a:bodyPr vert="horz" wrap="square" lIns="0" tIns="78105" rIns="0" bIns="0" rtlCol="0">
            <a:spAutoFit/>
          </a:bodyPr>
          <a:lstStyle/>
          <a:p>
            <a:pPr marL="12700" algn="ctr">
              <a:lnSpc>
                <a:spcPct val="100000"/>
              </a:lnSpc>
              <a:spcBef>
                <a:spcPts val="1330"/>
              </a:spcBef>
            </a:pPr>
            <a:r>
              <a:rPr lang="en-US" sz="2800" b="1" dirty="0">
                <a:solidFill>
                  <a:schemeClr val="bg1"/>
                </a:solidFill>
                <a:latin typeface="Times New Roman"/>
                <a:cs typeface="Times New Roman"/>
              </a:rPr>
              <a:t>Section 5: Annual Report</a:t>
            </a:r>
            <a:endParaRPr lang="en-US" sz="2800" dirty="0">
              <a:solidFill>
                <a:schemeClr val="bg1"/>
              </a:solidFill>
              <a:latin typeface="Times New Roman"/>
              <a:cs typeface="Times New Roman"/>
            </a:endParaRPr>
          </a:p>
        </p:txBody>
      </p:sp>
      <p:sp>
        <p:nvSpPr>
          <p:cNvPr id="12" name="object 17">
            <a:extLst>
              <a:ext uri="{FF2B5EF4-FFF2-40B4-BE49-F238E27FC236}">
                <a16:creationId xmlns:a16="http://schemas.microsoft.com/office/drawing/2014/main" id="{F10F79F1-6EAF-482F-91D0-76370B8223DD}"/>
              </a:ext>
            </a:extLst>
          </p:cNvPr>
          <p:cNvSpPr txBox="1"/>
          <p:nvPr/>
        </p:nvSpPr>
        <p:spPr>
          <a:xfrm>
            <a:off x="4317040" y="3820206"/>
            <a:ext cx="4598360" cy="2314095"/>
          </a:xfrm>
          <a:prstGeom prst="rect">
            <a:avLst/>
          </a:prstGeom>
          <a:solidFill>
            <a:schemeClr val="tx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wrap="square" lIns="0" tIns="165735" rIns="0" bIns="0" rtlCol="0">
            <a:spAutoFit/>
          </a:bodyPr>
          <a:lstStyle/>
          <a:p>
            <a:pPr marL="469900">
              <a:lnSpc>
                <a:spcPct val="100000"/>
              </a:lnSpc>
              <a:spcBef>
                <a:spcPts val="1140"/>
              </a:spcBef>
            </a:pPr>
            <a:r>
              <a:rPr sz="1600" b="1" spc="-5" dirty="0">
                <a:latin typeface="Times New Roman"/>
                <a:cs typeface="Times New Roman"/>
              </a:rPr>
              <a:t>Other</a:t>
            </a:r>
            <a:r>
              <a:rPr sz="1600" b="1" dirty="0">
                <a:latin typeface="Times New Roman"/>
                <a:cs typeface="Times New Roman"/>
              </a:rPr>
              <a:t> </a:t>
            </a:r>
            <a:r>
              <a:rPr sz="1600" b="1" spc="-5" dirty="0">
                <a:latin typeface="Times New Roman"/>
                <a:cs typeface="Times New Roman"/>
              </a:rPr>
              <a:t>Expenditures</a:t>
            </a:r>
            <a:endParaRPr lang="en-US" sz="1600" b="1" dirty="0">
              <a:latin typeface="Times New Roman"/>
              <a:cs typeface="Times New Roman"/>
            </a:endParaRPr>
          </a:p>
          <a:p>
            <a:pPr marL="755650" indent="-285750">
              <a:lnSpc>
                <a:spcPct val="100000"/>
              </a:lnSpc>
              <a:spcBef>
                <a:spcPts val="1140"/>
              </a:spcBef>
              <a:buFont typeface="Wingdings" panose="05000000000000000000" pitchFamily="2" charset="2"/>
              <a:buChar char="q"/>
            </a:pPr>
            <a:r>
              <a:rPr sz="1600" spc="-5" dirty="0">
                <a:latin typeface="Times New Roman"/>
                <a:cs typeface="Times New Roman"/>
              </a:rPr>
              <a:t>Include all reasonable costs of the </a:t>
            </a:r>
            <a:r>
              <a:rPr sz="1600" dirty="0">
                <a:latin typeface="Times New Roman"/>
                <a:cs typeface="Times New Roman"/>
              </a:rPr>
              <a:t>9-1-1 </a:t>
            </a:r>
            <a:r>
              <a:rPr sz="1600" spc="-5" dirty="0">
                <a:latin typeface="Times New Roman"/>
                <a:cs typeface="Times New Roman"/>
              </a:rPr>
              <a:t>program not funded by </a:t>
            </a:r>
            <a:r>
              <a:rPr lang="en-US" sz="1600" spc="-5" dirty="0">
                <a:latin typeface="Times New Roman"/>
                <a:cs typeface="Times New Roman"/>
              </a:rPr>
              <a:t>Formula Fund </a:t>
            </a:r>
            <a:r>
              <a:rPr sz="1600" spc="-5" dirty="0">
                <a:latin typeface="Times New Roman"/>
                <a:cs typeface="Times New Roman"/>
              </a:rPr>
              <a:t>revenue.</a:t>
            </a:r>
            <a:endParaRPr lang="en-US" sz="1600" dirty="0">
              <a:latin typeface="Times New Roman"/>
              <a:cs typeface="Times New Roman"/>
            </a:endParaRPr>
          </a:p>
          <a:p>
            <a:pPr marL="755650" indent="-285750">
              <a:lnSpc>
                <a:spcPct val="100000"/>
              </a:lnSpc>
              <a:spcBef>
                <a:spcPts val="1140"/>
              </a:spcBef>
              <a:buFont typeface="Wingdings" panose="05000000000000000000" pitchFamily="2" charset="2"/>
              <a:buChar char="q"/>
            </a:pPr>
            <a:r>
              <a:rPr lang="en-US" sz="1600" spc="-5" dirty="0">
                <a:latin typeface="Times New Roman"/>
                <a:cs typeface="Times New Roman"/>
              </a:rPr>
              <a:t>I</a:t>
            </a:r>
            <a:r>
              <a:rPr sz="1600" spc="-5" dirty="0">
                <a:latin typeface="Times New Roman"/>
                <a:cs typeface="Times New Roman"/>
              </a:rPr>
              <a:t>ncludes expenditures funded by other funds/programs, any portion of</a:t>
            </a:r>
            <a:r>
              <a:rPr lang="en-US" sz="1600" spc="-5" dirty="0">
                <a:latin typeface="Times New Roman"/>
                <a:cs typeface="Times New Roman"/>
              </a:rPr>
              <a:t> </a:t>
            </a:r>
            <a:r>
              <a:rPr sz="1600" spc="-5" dirty="0">
                <a:latin typeface="Times New Roman"/>
                <a:cs typeface="Times New Roman"/>
              </a:rPr>
              <a:t> </a:t>
            </a:r>
            <a:r>
              <a:rPr sz="1600" spc="0" dirty="0">
                <a:latin typeface="Times New Roman"/>
                <a:cs typeface="Times New Roman"/>
              </a:rPr>
              <a:t>9</a:t>
            </a:r>
            <a:r>
              <a:rPr lang="en-US" sz="1600" spc="0" dirty="0">
                <a:latin typeface="Times New Roman"/>
                <a:cs typeface="Times New Roman"/>
              </a:rPr>
              <a:t> </a:t>
            </a:r>
            <a:r>
              <a:rPr sz="1600" spc="0" dirty="0">
                <a:latin typeface="Times New Roman"/>
                <a:cs typeface="Times New Roman"/>
              </a:rPr>
              <a:t>-1-1 </a:t>
            </a:r>
            <a:r>
              <a:rPr sz="1600" spc="-5" dirty="0">
                <a:latin typeface="Times New Roman"/>
                <a:cs typeface="Times New Roman"/>
              </a:rPr>
              <a:t>related  debt service not </a:t>
            </a:r>
            <a:r>
              <a:rPr sz="1600" spc="-10" dirty="0">
                <a:latin typeface="Times New Roman"/>
                <a:cs typeface="Times New Roman"/>
              </a:rPr>
              <a:t>charged </a:t>
            </a:r>
            <a:r>
              <a:rPr sz="1600" spc="-5" dirty="0">
                <a:latin typeface="Times New Roman"/>
                <a:cs typeface="Times New Roman"/>
              </a:rPr>
              <a:t>to Act 12, and</a:t>
            </a:r>
            <a:r>
              <a:rPr lang="en-US" sz="1600" spc="-5" dirty="0">
                <a:latin typeface="Times New Roman"/>
                <a:cs typeface="Times New Roman"/>
              </a:rPr>
              <a:t>,</a:t>
            </a:r>
          </a:p>
          <a:p>
            <a:pPr marL="755650" indent="-285750">
              <a:lnSpc>
                <a:spcPct val="100000"/>
              </a:lnSpc>
              <a:spcBef>
                <a:spcPts val="1140"/>
              </a:spcBef>
              <a:buFont typeface="Wingdings" panose="05000000000000000000" pitchFamily="2" charset="2"/>
              <a:buChar char="q"/>
            </a:pPr>
            <a:r>
              <a:rPr sz="1600" spc="-5" dirty="0">
                <a:latin typeface="Times New Roman"/>
                <a:cs typeface="Times New Roman"/>
              </a:rPr>
              <a:t> </a:t>
            </a:r>
            <a:r>
              <a:rPr lang="en-US" sz="1600" spc="-5" dirty="0">
                <a:latin typeface="Times New Roman"/>
                <a:cs typeface="Times New Roman"/>
              </a:rPr>
              <a:t>I</a:t>
            </a:r>
            <a:r>
              <a:rPr sz="1600" spc="-5" dirty="0">
                <a:latin typeface="Times New Roman"/>
                <a:cs typeface="Times New Roman"/>
              </a:rPr>
              <a:t>neligible costs of the </a:t>
            </a:r>
            <a:r>
              <a:rPr sz="1600" spc="0" dirty="0">
                <a:latin typeface="Times New Roman"/>
                <a:cs typeface="Times New Roman"/>
              </a:rPr>
              <a:t>9-1-1</a:t>
            </a:r>
            <a:r>
              <a:rPr sz="1600" spc="85" dirty="0">
                <a:latin typeface="Times New Roman"/>
                <a:cs typeface="Times New Roman"/>
              </a:rPr>
              <a:t> </a:t>
            </a:r>
            <a:r>
              <a:rPr sz="1600" spc="-10" dirty="0">
                <a:latin typeface="Times New Roman"/>
                <a:cs typeface="Times New Roman"/>
              </a:rPr>
              <a:t>Program.</a:t>
            </a:r>
            <a:endParaRPr sz="1600" dirty="0">
              <a:latin typeface="Times New Roman"/>
              <a:cs typeface="Times New Roman"/>
            </a:endParaRPr>
          </a:p>
        </p:txBody>
      </p:sp>
      <p:sp>
        <p:nvSpPr>
          <p:cNvPr id="13" name="Content Placeholder 2">
            <a:extLst>
              <a:ext uri="{FF2B5EF4-FFF2-40B4-BE49-F238E27FC236}">
                <a16:creationId xmlns:a16="http://schemas.microsoft.com/office/drawing/2014/main" id="{08D0C04D-C76A-4DE3-9468-88398AC1EE49}"/>
              </a:ext>
            </a:extLst>
          </p:cNvPr>
          <p:cNvSpPr txBox="1">
            <a:spLocks/>
          </p:cNvSpPr>
          <p:nvPr/>
        </p:nvSpPr>
        <p:spPr>
          <a:xfrm>
            <a:off x="1040028" y="2113569"/>
            <a:ext cx="7061019" cy="1678912"/>
          </a:xfrm>
          <a:prstGeom prst="rect">
            <a:avLst/>
          </a:prstGeom>
          <a:solidFill>
            <a:schemeClr val="bg1">
              <a:lumMod val="75000"/>
            </a:schemeClr>
          </a:solidFill>
          <a:ln>
            <a:noFill/>
          </a:ln>
          <a:effectLst/>
          <a:scene3d>
            <a:camera prst="orthographicFront">
              <a:rot lat="0" lon="0" rev="0"/>
            </a:camera>
            <a:lightRig rig="chilly" dir="t">
              <a:rot lat="0" lon="0" rev="18480000"/>
            </a:lightRig>
          </a:scene3d>
          <a:sp3d prstMaterial="clear">
            <a:bevelT h="63500"/>
          </a:sp3d>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a:lnSpc>
                <a:spcPct val="100000"/>
              </a:lnSpc>
              <a:spcBef>
                <a:spcPts val="595"/>
              </a:spcBef>
            </a:pPr>
            <a:r>
              <a:rPr lang="en-US" sz="2000" spc="-5" dirty="0">
                <a:solidFill>
                  <a:schemeClr val="bg2">
                    <a:lumMod val="75000"/>
                  </a:schemeClr>
                </a:solidFill>
                <a:latin typeface="Times New Roman"/>
                <a:cs typeface="Times New Roman"/>
              </a:rPr>
              <a:t>Provide:</a:t>
            </a:r>
          </a:p>
          <a:p>
            <a:pPr marL="355600" indent="-342900">
              <a:lnSpc>
                <a:spcPct val="100000"/>
              </a:lnSpc>
              <a:spcBef>
                <a:spcPts val="595"/>
              </a:spcBef>
              <a:buFont typeface="Wingdings" panose="05000000000000000000" pitchFamily="2" charset="2"/>
              <a:buChar char="q"/>
            </a:pPr>
            <a:r>
              <a:rPr lang="en-US" sz="2000" spc="-5" dirty="0">
                <a:solidFill>
                  <a:schemeClr val="bg2">
                    <a:lumMod val="75000"/>
                  </a:schemeClr>
                </a:solidFill>
                <a:latin typeface="Times New Roman"/>
                <a:cs typeface="Times New Roman"/>
              </a:rPr>
              <a:t>Other Activity - “Other Revenue” &amp; “Other Expenditures” </a:t>
            </a:r>
          </a:p>
          <a:p>
            <a:pPr marL="355600" indent="-342900">
              <a:lnSpc>
                <a:spcPct val="100000"/>
              </a:lnSpc>
              <a:spcBef>
                <a:spcPts val="595"/>
              </a:spcBef>
              <a:buFont typeface="Wingdings" panose="05000000000000000000" pitchFamily="2" charset="2"/>
              <a:buChar char="q"/>
            </a:pPr>
            <a:r>
              <a:rPr lang="en-US" sz="2000" spc="-5" dirty="0">
                <a:solidFill>
                  <a:schemeClr val="bg2">
                    <a:lumMod val="75000"/>
                  </a:schemeClr>
                </a:solidFill>
                <a:latin typeface="Times New Roman"/>
                <a:cs typeface="Times New Roman"/>
              </a:rPr>
              <a:t>2022 call volume/CAD numbers with supporting documentation</a:t>
            </a:r>
          </a:p>
          <a:p>
            <a:pPr marL="355600" indent="-342900">
              <a:lnSpc>
                <a:spcPct val="100000"/>
              </a:lnSpc>
              <a:spcBef>
                <a:spcPts val="595"/>
              </a:spcBef>
              <a:buFont typeface="Wingdings" panose="05000000000000000000" pitchFamily="2" charset="2"/>
              <a:buChar char="q"/>
            </a:pPr>
            <a:r>
              <a:rPr lang="en-US" sz="2000" spc="-5" dirty="0">
                <a:solidFill>
                  <a:schemeClr val="bg2">
                    <a:lumMod val="75000"/>
                  </a:schemeClr>
                </a:solidFill>
                <a:latin typeface="Times New Roman"/>
                <a:cs typeface="Times New Roman"/>
              </a:rPr>
              <a:t>Signature of Controller, Senior Fiscal Officer, etc.</a:t>
            </a:r>
          </a:p>
        </p:txBody>
      </p:sp>
      <p:grpSp>
        <p:nvGrpSpPr>
          <p:cNvPr id="14" name="Group 13">
            <a:extLst>
              <a:ext uri="{FF2B5EF4-FFF2-40B4-BE49-F238E27FC236}">
                <a16:creationId xmlns:a16="http://schemas.microsoft.com/office/drawing/2014/main" id="{43D93ECC-FC42-4B6A-87B0-EA1B4A76A65E}"/>
              </a:ext>
            </a:extLst>
          </p:cNvPr>
          <p:cNvGrpSpPr/>
          <p:nvPr/>
        </p:nvGrpSpPr>
        <p:grpSpPr>
          <a:xfrm>
            <a:off x="1041275" y="1578451"/>
            <a:ext cx="3581400" cy="445635"/>
            <a:chOff x="1051898" y="1949215"/>
            <a:chExt cx="4322380" cy="445635"/>
          </a:xfrm>
        </p:grpSpPr>
        <p:sp>
          <p:nvSpPr>
            <p:cNvPr id="15" name="object 14">
              <a:extLst>
                <a:ext uri="{FF2B5EF4-FFF2-40B4-BE49-F238E27FC236}">
                  <a16:creationId xmlns:a16="http://schemas.microsoft.com/office/drawing/2014/main" id="{2C101140-F445-46AE-B6CA-3A3977AD063F}"/>
                </a:ext>
              </a:extLst>
            </p:cNvPr>
            <p:cNvSpPr txBox="1"/>
            <p:nvPr/>
          </p:nvSpPr>
          <p:spPr>
            <a:xfrm>
              <a:off x="1051898" y="1949215"/>
              <a:ext cx="4322380" cy="44563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gn="ctr">
                <a:lnSpc>
                  <a:spcPct val="100000"/>
                </a:lnSpc>
              </a:pPr>
              <a:r>
                <a:rPr lang="en-US" sz="2400" b="1" spc="-15" dirty="0">
                  <a:latin typeface="Times New Roman"/>
                  <a:cs typeface="Times New Roman"/>
                </a:rPr>
                <a:t>PSAP’s</a:t>
              </a:r>
              <a:r>
                <a:rPr lang="en-US" sz="2400" b="1" spc="-40" dirty="0">
                  <a:latin typeface="Times New Roman"/>
                  <a:cs typeface="Times New Roman"/>
                </a:rPr>
                <a:t> R</a:t>
              </a:r>
              <a:r>
                <a:rPr lang="en-US" sz="2400" b="1" spc="-5" dirty="0">
                  <a:latin typeface="Times New Roman"/>
                  <a:cs typeface="Times New Roman"/>
                </a:rPr>
                <a:t>esponsibility</a:t>
              </a:r>
              <a:endParaRPr lang="en-US" sz="2400" dirty="0">
                <a:latin typeface="Times New Roman"/>
                <a:cs typeface="Times New Roman"/>
              </a:endParaRPr>
            </a:p>
          </p:txBody>
        </p:sp>
        <p:sp>
          <p:nvSpPr>
            <p:cNvPr id="16" name="object 3">
              <a:extLst>
                <a:ext uri="{FF2B5EF4-FFF2-40B4-BE49-F238E27FC236}">
                  <a16:creationId xmlns:a16="http://schemas.microsoft.com/office/drawing/2014/main" id="{8F909B5F-A201-4ECA-8EB4-0CD568B2ECE0}"/>
                </a:ext>
              </a:extLst>
            </p:cNvPr>
            <p:cNvSpPr/>
            <p:nvPr/>
          </p:nvSpPr>
          <p:spPr>
            <a:xfrm>
              <a:off x="1145627" y="2101615"/>
              <a:ext cx="190500" cy="178308"/>
            </a:xfrm>
            <a:prstGeom prst="rect">
              <a:avLst/>
            </a:prstGeom>
            <a:blipFill>
              <a:blip r:embed="rId2" cstate="print"/>
              <a:stretch>
                <a:fillRect/>
              </a:stretch>
            </a:blipFill>
          </p:spPr>
          <p:txBody>
            <a:bodyPr wrap="square" lIns="0" tIns="0" rIns="0" bIns="0" rtlCol="0"/>
            <a:lstStyle/>
            <a:p>
              <a:pPr algn="ctr"/>
              <a:endParaRPr/>
            </a:p>
          </p:txBody>
        </p:sp>
      </p:grpSp>
      <p:sp>
        <p:nvSpPr>
          <p:cNvPr id="18" name="object 17">
            <a:extLst>
              <a:ext uri="{FF2B5EF4-FFF2-40B4-BE49-F238E27FC236}">
                <a16:creationId xmlns:a16="http://schemas.microsoft.com/office/drawing/2014/main" id="{1D0D381C-72CC-41ED-A28A-B5CF28D29C99}"/>
              </a:ext>
            </a:extLst>
          </p:cNvPr>
          <p:cNvSpPr txBox="1"/>
          <p:nvPr/>
        </p:nvSpPr>
        <p:spPr>
          <a:xfrm>
            <a:off x="228600" y="3810000"/>
            <a:ext cx="4038600" cy="2291012"/>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2">
            <a:schemeClr val="accent1"/>
          </a:fillRef>
          <a:effectRef idx="1">
            <a:schemeClr val="accent1"/>
          </a:effectRef>
          <a:fontRef idx="minor">
            <a:schemeClr val="dk1"/>
          </a:fontRef>
        </p:style>
        <p:txBody>
          <a:bodyPr vert="horz" wrap="square" lIns="0" tIns="165735" rIns="0" bIns="0" rtlCol="0">
            <a:spAutoFit/>
          </a:bodyPr>
          <a:lstStyle/>
          <a:p>
            <a:pPr marL="469900">
              <a:lnSpc>
                <a:spcPct val="100000"/>
              </a:lnSpc>
              <a:spcBef>
                <a:spcPts val="439"/>
              </a:spcBef>
            </a:pPr>
            <a:r>
              <a:rPr sz="1600" b="1" spc="-5" dirty="0">
                <a:latin typeface="Times New Roman"/>
                <a:cs typeface="Times New Roman"/>
              </a:rPr>
              <a:t>Other</a:t>
            </a:r>
            <a:r>
              <a:rPr sz="1600" b="1" dirty="0">
                <a:latin typeface="Times New Roman"/>
                <a:cs typeface="Times New Roman"/>
              </a:rPr>
              <a:t> Revenue</a:t>
            </a:r>
            <a:endParaRPr lang="en-US" sz="1600" b="1" dirty="0">
              <a:latin typeface="Times New Roman"/>
              <a:cs typeface="Times New Roman"/>
            </a:endParaRPr>
          </a:p>
          <a:p>
            <a:pPr marL="755650" indent="-285750">
              <a:lnSpc>
                <a:spcPct val="100000"/>
              </a:lnSpc>
              <a:spcBef>
                <a:spcPts val="439"/>
              </a:spcBef>
              <a:buFont typeface="Wingdings" panose="05000000000000000000" pitchFamily="2" charset="2"/>
              <a:buChar char="q"/>
            </a:pPr>
            <a:r>
              <a:rPr sz="1600" spc="-5" dirty="0">
                <a:latin typeface="Times New Roman"/>
                <a:cs typeface="Times New Roman"/>
              </a:rPr>
              <a:t>Only include 9-1-1 derived revenues, such as dispatching or tower lease revenue  </a:t>
            </a:r>
            <a:endParaRPr lang="en-US" sz="1600" spc="-5" dirty="0">
              <a:latin typeface="Times New Roman"/>
              <a:cs typeface="Times New Roman"/>
            </a:endParaRPr>
          </a:p>
          <a:p>
            <a:pPr marL="755650" indent="-285750">
              <a:lnSpc>
                <a:spcPct val="100000"/>
              </a:lnSpc>
              <a:spcBef>
                <a:spcPts val="439"/>
              </a:spcBef>
              <a:buFont typeface="Wingdings" panose="05000000000000000000" pitchFamily="2" charset="2"/>
              <a:buChar char="q"/>
            </a:pPr>
            <a:r>
              <a:rPr sz="1600" b="1" spc="-5" dirty="0">
                <a:solidFill>
                  <a:srgbClr val="FF0000"/>
                </a:solidFill>
                <a:latin typeface="Times New Roman"/>
                <a:cs typeface="Times New Roman"/>
              </a:rPr>
              <a:t>Do NOT report contributions by the General Fund</a:t>
            </a:r>
            <a:endParaRPr lang="en-US" sz="1600" b="1" dirty="0">
              <a:solidFill>
                <a:srgbClr val="FF0000"/>
              </a:solidFill>
              <a:latin typeface="Times New Roman"/>
              <a:cs typeface="Times New Roman"/>
            </a:endParaRPr>
          </a:p>
          <a:p>
            <a:pPr marL="755650" indent="-285750">
              <a:lnSpc>
                <a:spcPct val="100000"/>
              </a:lnSpc>
              <a:spcBef>
                <a:spcPts val="439"/>
              </a:spcBef>
              <a:buFont typeface="Wingdings" panose="05000000000000000000" pitchFamily="2" charset="2"/>
              <a:buChar char="q"/>
            </a:pPr>
            <a:r>
              <a:rPr sz="1600" spc="-5" dirty="0">
                <a:latin typeface="Times New Roman"/>
                <a:cs typeface="Times New Roman"/>
              </a:rPr>
              <a:t>Other revenue is not required to </a:t>
            </a:r>
            <a:r>
              <a:rPr sz="1600" spc="-10" dirty="0">
                <a:latin typeface="Times New Roman"/>
                <a:cs typeface="Times New Roman"/>
              </a:rPr>
              <a:t>match </a:t>
            </a:r>
            <a:r>
              <a:rPr sz="1600" spc="-5" dirty="0">
                <a:latin typeface="Times New Roman"/>
                <a:cs typeface="Times New Roman"/>
              </a:rPr>
              <a:t>other</a:t>
            </a:r>
            <a:r>
              <a:rPr sz="1600" spc="135" dirty="0">
                <a:latin typeface="Times New Roman"/>
                <a:cs typeface="Times New Roman"/>
              </a:rPr>
              <a:t> </a:t>
            </a:r>
            <a:r>
              <a:rPr sz="1600" spc="-5" dirty="0">
                <a:latin typeface="Times New Roman"/>
                <a:cs typeface="Times New Roman"/>
              </a:rPr>
              <a:t>expenditures</a:t>
            </a:r>
            <a:endParaRPr sz="1600" dirty="0">
              <a:latin typeface="Times New Roman"/>
              <a:cs typeface="Times New Roman"/>
            </a:endParaRPr>
          </a:p>
        </p:txBody>
      </p:sp>
      <p:grpSp>
        <p:nvGrpSpPr>
          <p:cNvPr id="20" name="Group 19">
            <a:extLst>
              <a:ext uri="{FF2B5EF4-FFF2-40B4-BE49-F238E27FC236}">
                <a16:creationId xmlns:a16="http://schemas.microsoft.com/office/drawing/2014/main" id="{BB761079-CEF0-4B8F-97FD-65B16A53D5BB}"/>
              </a:ext>
            </a:extLst>
          </p:cNvPr>
          <p:cNvGrpSpPr/>
          <p:nvPr/>
        </p:nvGrpSpPr>
        <p:grpSpPr>
          <a:xfrm>
            <a:off x="5600819" y="1678285"/>
            <a:ext cx="3122214" cy="1765011"/>
            <a:chOff x="5486400" y="2390741"/>
            <a:chExt cx="3122214" cy="1765011"/>
          </a:xfrm>
        </p:grpSpPr>
        <p:sp>
          <p:nvSpPr>
            <p:cNvPr id="19" name="Arrow: Curved Left 18">
              <a:extLst>
                <a:ext uri="{FF2B5EF4-FFF2-40B4-BE49-F238E27FC236}">
                  <a16:creationId xmlns:a16="http://schemas.microsoft.com/office/drawing/2014/main" id="{F251B256-25BB-4566-B797-39DD80D96CEB}"/>
                </a:ext>
              </a:extLst>
            </p:cNvPr>
            <p:cNvSpPr/>
            <p:nvPr/>
          </p:nvSpPr>
          <p:spPr>
            <a:xfrm rot="849157">
              <a:off x="7894321" y="2543075"/>
              <a:ext cx="714293" cy="1612677"/>
            </a:xfrm>
            <a:prstGeom prst="curved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endParaRPr>
            </a:p>
          </p:txBody>
        </p:sp>
        <p:sp>
          <p:nvSpPr>
            <p:cNvPr id="8" name="TextBox 7">
              <a:extLst>
                <a:ext uri="{FF2B5EF4-FFF2-40B4-BE49-F238E27FC236}">
                  <a16:creationId xmlns:a16="http://schemas.microsoft.com/office/drawing/2014/main" id="{1CFE0AA6-BD08-4C2D-BDD9-EBCD3A9AAF26}"/>
                </a:ext>
              </a:extLst>
            </p:cNvPr>
            <p:cNvSpPr txBox="1"/>
            <p:nvPr/>
          </p:nvSpPr>
          <p:spPr>
            <a:xfrm>
              <a:off x="5486400" y="2390741"/>
              <a:ext cx="2667000" cy="369332"/>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800" spc="-5" dirty="0">
                  <a:solidFill>
                    <a:schemeClr val="bg2">
                      <a:lumMod val="75000"/>
                    </a:schemeClr>
                  </a:solidFill>
                  <a:highlight>
                    <a:srgbClr val="808080"/>
                  </a:highlight>
                  <a:latin typeface="Times New Roman"/>
                  <a:cs typeface="Times New Roman"/>
                </a:rPr>
                <a:t>This is CRITICAL</a:t>
              </a:r>
            </a:p>
          </p:txBody>
        </p:sp>
      </p:grpSp>
    </p:spTree>
    <p:extLst>
      <p:ext uri="{BB962C8B-B14F-4D97-AF65-F5344CB8AC3E}">
        <p14:creationId xmlns:p14="http://schemas.microsoft.com/office/powerpoint/2010/main" val="19764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86981F-D5D8-4438-A974-41DE0B50208B}"/>
              </a:ext>
            </a:extLst>
          </p:cNvPr>
          <p:cNvGrpSpPr/>
          <p:nvPr/>
        </p:nvGrpSpPr>
        <p:grpSpPr>
          <a:xfrm>
            <a:off x="306890" y="2089160"/>
            <a:ext cx="8530219" cy="3352800"/>
            <a:chOff x="762000" y="2590800"/>
            <a:chExt cx="8530219" cy="3352800"/>
          </a:xfrm>
        </p:grpSpPr>
        <p:sp>
          <p:nvSpPr>
            <p:cNvPr id="13" name="Rectangle 12">
              <a:extLst>
                <a:ext uri="{FF2B5EF4-FFF2-40B4-BE49-F238E27FC236}">
                  <a16:creationId xmlns:a16="http://schemas.microsoft.com/office/drawing/2014/main" id="{01E551B1-BDFD-441A-85CD-E65B1A151958}"/>
                </a:ext>
              </a:extLst>
            </p:cNvPr>
            <p:cNvSpPr/>
            <p:nvPr/>
          </p:nvSpPr>
          <p:spPr>
            <a:xfrm>
              <a:off x="762000" y="2590800"/>
              <a:ext cx="8530219" cy="3352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bject 8"/>
            <p:cNvSpPr/>
            <p:nvPr/>
          </p:nvSpPr>
          <p:spPr>
            <a:xfrm>
              <a:off x="915860" y="2743200"/>
              <a:ext cx="8228140" cy="3055619"/>
            </a:xfrm>
            <a:prstGeom prst="rect">
              <a:avLst/>
            </a:prstGeom>
            <a:blipFill>
              <a:blip r:embed="rId2" cstate="print"/>
              <a:stretch>
                <a:fillRect/>
              </a:stretch>
            </a:blipFill>
          </p:spPr>
          <p:txBody>
            <a:bodyPr wrap="square" lIns="0" tIns="0" rIns="0" bIns="0" rtlCol="0"/>
            <a:lstStyle/>
            <a:p>
              <a:endParaRPr/>
            </a:p>
          </p:txBody>
        </p:sp>
      </p:grpSp>
      <p:sp>
        <p:nvSpPr>
          <p:cNvPr id="9" name="TextBox 8">
            <a:extLst>
              <a:ext uri="{FF2B5EF4-FFF2-40B4-BE49-F238E27FC236}">
                <a16:creationId xmlns:a16="http://schemas.microsoft.com/office/drawing/2014/main" id="{B3AB1D64-08E9-49BB-888E-17966083DE3B}"/>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Other Activity Section</a:t>
            </a:r>
            <a:endParaRPr lang="en-US" sz="2800" b="1" dirty="0">
              <a:solidFill>
                <a:schemeClr val="bg1"/>
              </a:solidFill>
            </a:endParaRPr>
          </a:p>
        </p:txBody>
      </p:sp>
      <p:grpSp>
        <p:nvGrpSpPr>
          <p:cNvPr id="10" name="Group 9">
            <a:extLst>
              <a:ext uri="{FF2B5EF4-FFF2-40B4-BE49-F238E27FC236}">
                <a16:creationId xmlns:a16="http://schemas.microsoft.com/office/drawing/2014/main" id="{E1B6930D-E82F-4D4D-8341-2A752B57C416}"/>
              </a:ext>
            </a:extLst>
          </p:cNvPr>
          <p:cNvGrpSpPr/>
          <p:nvPr/>
        </p:nvGrpSpPr>
        <p:grpSpPr>
          <a:xfrm>
            <a:off x="380998" y="1416040"/>
            <a:ext cx="5181601" cy="445635"/>
            <a:chOff x="1051897" y="1949215"/>
            <a:chExt cx="6253657" cy="445635"/>
          </a:xfrm>
        </p:grpSpPr>
        <p:sp>
          <p:nvSpPr>
            <p:cNvPr id="11" name="object 14">
              <a:extLst>
                <a:ext uri="{FF2B5EF4-FFF2-40B4-BE49-F238E27FC236}">
                  <a16:creationId xmlns:a16="http://schemas.microsoft.com/office/drawing/2014/main" id="{0CEDEB0C-D367-4143-ABBF-7087C1177652}"/>
                </a:ext>
              </a:extLst>
            </p:cNvPr>
            <p:cNvSpPr txBox="1"/>
            <p:nvPr/>
          </p:nvSpPr>
          <p:spPr>
            <a:xfrm>
              <a:off x="1051897" y="1949215"/>
              <a:ext cx="6253657" cy="44563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nSpc>
                  <a:spcPct val="100000"/>
                </a:lnSpc>
                <a:spcBef>
                  <a:spcPts val="615"/>
                </a:spcBef>
              </a:pPr>
              <a:r>
                <a:rPr lang="en-US" sz="2400" b="1" dirty="0">
                  <a:latin typeface="Times New Roman"/>
                  <a:cs typeface="Times New Roman"/>
                </a:rPr>
                <a:t>     Example Other Activity</a:t>
              </a:r>
              <a:r>
                <a:rPr lang="en-US" sz="2400" b="1" spc="-240" dirty="0">
                  <a:latin typeface="Times New Roman"/>
                  <a:cs typeface="Times New Roman"/>
                </a:rPr>
                <a:t> </a:t>
              </a:r>
              <a:r>
                <a:rPr lang="en-US" sz="2400" b="1" dirty="0">
                  <a:latin typeface="Times New Roman"/>
                  <a:cs typeface="Times New Roman"/>
                </a:rPr>
                <a:t>Section:</a:t>
              </a:r>
              <a:endParaRPr lang="en-US" sz="2400" dirty="0">
                <a:latin typeface="Times New Roman"/>
                <a:cs typeface="Times New Roman"/>
              </a:endParaRPr>
            </a:p>
          </p:txBody>
        </p:sp>
        <p:sp>
          <p:nvSpPr>
            <p:cNvPr id="12" name="object 3">
              <a:extLst>
                <a:ext uri="{FF2B5EF4-FFF2-40B4-BE49-F238E27FC236}">
                  <a16:creationId xmlns:a16="http://schemas.microsoft.com/office/drawing/2014/main" id="{1D1A61EE-BA05-4FC7-A87E-22B7F1216049}"/>
                </a:ext>
              </a:extLst>
            </p:cNvPr>
            <p:cNvSpPr/>
            <p:nvPr/>
          </p:nvSpPr>
          <p:spPr>
            <a:xfrm>
              <a:off x="1200937" y="2093996"/>
              <a:ext cx="190500" cy="178308"/>
            </a:xfrm>
            <a:prstGeom prst="rect">
              <a:avLst/>
            </a:prstGeom>
            <a:blipFill>
              <a:blip r:embed="rId3" cstate="print"/>
              <a:stretch>
                <a:fillRect/>
              </a:stretch>
            </a:blipFill>
          </p:spPr>
          <p:txBody>
            <a:bodyPr wrap="square" lIns="0" tIns="0" rIns="0" bIns="0" rtlCol="0"/>
            <a:lstStyle/>
            <a:p>
              <a:pPr algn="ct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5391367-0F74-4D8D-9D27-030EBE65EC63}"/>
              </a:ext>
            </a:extLst>
          </p:cNvPr>
          <p:cNvGrpSpPr/>
          <p:nvPr/>
        </p:nvGrpSpPr>
        <p:grpSpPr>
          <a:xfrm>
            <a:off x="533400" y="1371600"/>
            <a:ext cx="8229599" cy="2516422"/>
            <a:chOff x="448913" y="1371600"/>
            <a:chExt cx="7933088" cy="2438400"/>
          </a:xfrm>
        </p:grpSpPr>
        <p:sp>
          <p:nvSpPr>
            <p:cNvPr id="10" name="Rectangle 9">
              <a:extLst>
                <a:ext uri="{FF2B5EF4-FFF2-40B4-BE49-F238E27FC236}">
                  <a16:creationId xmlns:a16="http://schemas.microsoft.com/office/drawing/2014/main" id="{B2005F13-421D-4C4D-9CFF-E7EE82D8BA18}"/>
                </a:ext>
              </a:extLst>
            </p:cNvPr>
            <p:cNvSpPr/>
            <p:nvPr/>
          </p:nvSpPr>
          <p:spPr>
            <a:xfrm>
              <a:off x="448913" y="1371600"/>
              <a:ext cx="7933088" cy="2438400"/>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404D016-DDAF-45BA-9AD3-D4363A164E49}"/>
                </a:ext>
              </a:extLst>
            </p:cNvPr>
            <p:cNvPicPr>
              <a:picLocks noChangeAspect="1"/>
            </p:cNvPicPr>
            <p:nvPr/>
          </p:nvPicPr>
          <p:blipFill>
            <a:blip r:embed="rId3"/>
            <a:stretch>
              <a:fillRect/>
            </a:stretch>
          </p:blipFill>
          <p:spPr>
            <a:xfrm>
              <a:off x="638139" y="1524000"/>
              <a:ext cx="7549896" cy="2133600"/>
            </a:xfrm>
            <a:prstGeom prst="rect">
              <a:avLst/>
            </a:prstGeom>
          </p:spPr>
        </p:pic>
      </p:grpSp>
      <p:sp>
        <p:nvSpPr>
          <p:cNvPr id="9" name="TextBox 8">
            <a:extLst>
              <a:ext uri="{FF2B5EF4-FFF2-40B4-BE49-F238E27FC236}">
                <a16:creationId xmlns:a16="http://schemas.microsoft.com/office/drawing/2014/main" id="{58016E40-4C98-4DE7-A995-AD4B14943D06}"/>
              </a:ext>
            </a:extLst>
          </p:cNvPr>
          <p:cNvSpPr txBox="1"/>
          <p:nvPr/>
        </p:nvSpPr>
        <p:spPr>
          <a:xfrm>
            <a:off x="152400" y="304800"/>
            <a:ext cx="8839200" cy="523220"/>
          </a:xfrm>
          <a:prstGeom prst="rect">
            <a:avLst/>
          </a:prstGeom>
          <a:noFill/>
        </p:spPr>
        <p:txBody>
          <a:bodyPr wrap="square" rtlCol="0">
            <a:spAutoFit/>
          </a:bodyPr>
          <a:lstStyle/>
          <a:p>
            <a:pPr algn="ctr"/>
            <a:r>
              <a:rPr lang="en-US" sz="2800" b="1" spc="-5" dirty="0">
                <a:solidFill>
                  <a:schemeClr val="bg1"/>
                </a:solidFill>
                <a:latin typeface="Times New Roman" panose="02020603050405020304" pitchFamily="18" charset="0"/>
                <a:cs typeface="Times New Roman" panose="02020603050405020304" pitchFamily="18" charset="0"/>
              </a:rPr>
              <a:t>Call Volume, CAD Events, Certification</a:t>
            </a:r>
            <a:endParaRPr lang="en-US" sz="2800" b="1" dirty="0">
              <a:solidFill>
                <a:schemeClr val="bg1"/>
              </a:solidFill>
            </a:endParaRPr>
          </a:p>
        </p:txBody>
      </p:sp>
      <p:grpSp>
        <p:nvGrpSpPr>
          <p:cNvPr id="12" name="Group 11">
            <a:extLst>
              <a:ext uri="{FF2B5EF4-FFF2-40B4-BE49-F238E27FC236}">
                <a16:creationId xmlns:a16="http://schemas.microsoft.com/office/drawing/2014/main" id="{E6B0AC6A-3FF4-43AE-9F63-861E8BFFB95E}"/>
              </a:ext>
            </a:extLst>
          </p:cNvPr>
          <p:cNvGrpSpPr/>
          <p:nvPr/>
        </p:nvGrpSpPr>
        <p:grpSpPr>
          <a:xfrm>
            <a:off x="533400" y="3949259"/>
            <a:ext cx="8229599" cy="1761541"/>
            <a:chOff x="461382" y="2285999"/>
            <a:chExt cx="7615818" cy="1447801"/>
          </a:xfrm>
        </p:grpSpPr>
        <p:sp>
          <p:nvSpPr>
            <p:cNvPr id="11" name="Rectangle 10">
              <a:extLst>
                <a:ext uri="{FF2B5EF4-FFF2-40B4-BE49-F238E27FC236}">
                  <a16:creationId xmlns:a16="http://schemas.microsoft.com/office/drawing/2014/main" id="{B4343C18-4CB9-41D5-83C9-A4DEF1919C8E}"/>
                </a:ext>
              </a:extLst>
            </p:cNvPr>
            <p:cNvSpPr/>
            <p:nvPr/>
          </p:nvSpPr>
          <p:spPr>
            <a:xfrm>
              <a:off x="461382" y="2285999"/>
              <a:ext cx="7615818" cy="1447801"/>
            </a:xfrm>
            <a:prstGeom prst="rect">
              <a:avLst/>
            </a:prstGeom>
            <a:solidFill>
              <a:schemeClr val="bg1">
                <a:lumMod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07A2CB0-3758-4D17-88D8-766A5EAE481C}"/>
                </a:ext>
              </a:extLst>
            </p:cNvPr>
            <p:cNvPicPr>
              <a:picLocks noChangeAspect="1"/>
            </p:cNvPicPr>
            <p:nvPr/>
          </p:nvPicPr>
          <p:blipFill>
            <a:blip r:embed="rId4"/>
            <a:stretch>
              <a:fillRect/>
            </a:stretch>
          </p:blipFill>
          <p:spPr>
            <a:xfrm>
              <a:off x="638138" y="2428219"/>
              <a:ext cx="7332062" cy="1099809"/>
            </a:xfrm>
            <a:prstGeom prst="rect">
              <a:avLst/>
            </a:prstGeom>
          </p:spPr>
        </p:pic>
      </p:grpSp>
      <p:grpSp>
        <p:nvGrpSpPr>
          <p:cNvPr id="14" name="Group 13">
            <a:extLst>
              <a:ext uri="{FF2B5EF4-FFF2-40B4-BE49-F238E27FC236}">
                <a16:creationId xmlns:a16="http://schemas.microsoft.com/office/drawing/2014/main" id="{93C6B2AE-62E9-4CD1-B423-6FD822A3DF00}"/>
              </a:ext>
            </a:extLst>
          </p:cNvPr>
          <p:cNvGrpSpPr/>
          <p:nvPr/>
        </p:nvGrpSpPr>
        <p:grpSpPr>
          <a:xfrm>
            <a:off x="533400" y="3888021"/>
            <a:ext cx="8242821" cy="2105004"/>
            <a:chOff x="480825" y="5366063"/>
            <a:chExt cx="7933088" cy="2438400"/>
          </a:xfrm>
        </p:grpSpPr>
        <p:sp>
          <p:nvSpPr>
            <p:cNvPr id="13" name="Rectangle 12">
              <a:extLst>
                <a:ext uri="{FF2B5EF4-FFF2-40B4-BE49-F238E27FC236}">
                  <a16:creationId xmlns:a16="http://schemas.microsoft.com/office/drawing/2014/main" id="{4C2F6249-A7A6-49EB-AB44-7900EBD51B88}"/>
                </a:ext>
              </a:extLst>
            </p:cNvPr>
            <p:cNvSpPr/>
            <p:nvPr/>
          </p:nvSpPr>
          <p:spPr>
            <a:xfrm>
              <a:off x="480825" y="5366063"/>
              <a:ext cx="7933088" cy="2438400"/>
            </a:xfrm>
            <a:prstGeom prst="rect">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7663A7C-C306-4585-9B4A-CD66C89F00F2}"/>
                </a:ext>
              </a:extLst>
            </p:cNvPr>
            <p:cNvPicPr>
              <a:picLocks noChangeAspect="1"/>
            </p:cNvPicPr>
            <p:nvPr/>
          </p:nvPicPr>
          <p:blipFill>
            <a:blip r:embed="rId5"/>
            <a:stretch>
              <a:fillRect/>
            </a:stretch>
          </p:blipFill>
          <p:spPr>
            <a:xfrm>
              <a:off x="633032" y="5503632"/>
              <a:ext cx="7637510" cy="2192568"/>
            </a:xfrm>
            <a:prstGeom prst="rect">
              <a:avLst/>
            </a:prstGeom>
          </p:spPr>
        </p:pic>
      </p:grpSp>
    </p:spTree>
    <p:extLst>
      <p:ext uri="{BB962C8B-B14F-4D97-AF65-F5344CB8AC3E}">
        <p14:creationId xmlns:p14="http://schemas.microsoft.com/office/powerpoint/2010/main" val="328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4779" y="86930"/>
            <a:ext cx="8842375" cy="841375"/>
          </a:xfrm>
          <a:custGeom>
            <a:avLst/>
            <a:gdLst/>
            <a:ahLst/>
            <a:cxnLst/>
            <a:rect l="l" t="t" r="r" b="b"/>
            <a:pathLst>
              <a:path w="8842375" h="841375">
                <a:moveTo>
                  <a:pt x="0" y="841248"/>
                </a:moveTo>
                <a:lnTo>
                  <a:pt x="8842248" y="841248"/>
                </a:lnTo>
                <a:lnTo>
                  <a:pt x="8842248" y="0"/>
                </a:lnTo>
                <a:lnTo>
                  <a:pt x="0" y="0"/>
                </a:lnTo>
                <a:lnTo>
                  <a:pt x="0" y="841248"/>
                </a:lnTo>
                <a:close/>
              </a:path>
            </a:pathLst>
          </a:custGeom>
          <a:solidFill>
            <a:srgbClr val="002C61"/>
          </a:solidFill>
        </p:spPr>
        <p:txBody>
          <a:bodyPr wrap="square" lIns="0" tIns="0" rIns="0" bIns="0" rtlCol="0"/>
          <a:lstStyle/>
          <a:p>
            <a:pPr algn="ctr"/>
            <a:r>
              <a:rPr lang="en-US" dirty="0">
                <a:solidFill>
                  <a:schemeClr val="bg1"/>
                </a:solidFill>
              </a:rPr>
              <a:t>	</a:t>
            </a:r>
          </a:p>
          <a:p>
            <a:pPr algn="ctr"/>
            <a:r>
              <a:rPr lang="en-US" sz="28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PEMA Contact information</a:t>
            </a:r>
            <a:endParaRPr b="1" dirty="0">
              <a:solidFill>
                <a:schemeClr val="bg1"/>
              </a:solidFill>
              <a:latin typeface="Times New Roman" panose="02020603050405020304" pitchFamily="18" charset="0"/>
              <a:cs typeface="Times New Roman" panose="02020603050405020304" pitchFamily="18" charset="0"/>
            </a:endParaRPr>
          </a:p>
        </p:txBody>
      </p:sp>
      <p:sp>
        <p:nvSpPr>
          <p:cNvPr id="3" name="object 3"/>
          <p:cNvSpPr/>
          <p:nvPr/>
        </p:nvSpPr>
        <p:spPr>
          <a:xfrm>
            <a:off x="152400" y="1066800"/>
            <a:ext cx="8839200" cy="228600"/>
          </a:xfrm>
          <a:custGeom>
            <a:avLst/>
            <a:gdLst/>
            <a:ahLst/>
            <a:cxnLst/>
            <a:rect l="l" t="t" r="r" b="b"/>
            <a:pathLst>
              <a:path w="8839200" h="228600">
                <a:moveTo>
                  <a:pt x="0" y="228600"/>
                </a:moveTo>
                <a:lnTo>
                  <a:pt x="8839200" y="228600"/>
                </a:lnTo>
                <a:lnTo>
                  <a:pt x="8839200" y="0"/>
                </a:lnTo>
                <a:lnTo>
                  <a:pt x="0" y="0"/>
                </a:lnTo>
                <a:lnTo>
                  <a:pt x="0" y="228600"/>
                </a:lnTo>
                <a:close/>
              </a:path>
            </a:pathLst>
          </a:custGeom>
          <a:solidFill>
            <a:srgbClr val="C59200"/>
          </a:solidFill>
        </p:spPr>
        <p:txBody>
          <a:bodyPr wrap="square" lIns="0" tIns="0" rIns="0" bIns="0" rtlCol="0"/>
          <a:lstStyle/>
          <a:p>
            <a:endParaRPr/>
          </a:p>
        </p:txBody>
      </p:sp>
      <p:sp>
        <p:nvSpPr>
          <p:cNvPr id="4" name="object 4"/>
          <p:cNvSpPr/>
          <p:nvPr/>
        </p:nvSpPr>
        <p:spPr>
          <a:xfrm>
            <a:off x="144779" y="352043"/>
            <a:ext cx="154305" cy="155575"/>
          </a:xfrm>
          <a:custGeom>
            <a:avLst/>
            <a:gdLst/>
            <a:ahLst/>
            <a:cxnLst/>
            <a:rect l="l" t="t" r="r" b="b"/>
            <a:pathLst>
              <a:path w="154304" h="155575">
                <a:moveTo>
                  <a:pt x="0" y="0"/>
                </a:moveTo>
                <a:lnTo>
                  <a:pt x="0" y="155447"/>
                </a:lnTo>
                <a:lnTo>
                  <a:pt x="153924" y="77723"/>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6627111" y="6250066"/>
            <a:ext cx="2234947" cy="41079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57200" y="1752600"/>
            <a:ext cx="8153400" cy="1830629"/>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2065" rIns="0" bIns="0" rtlCol="0">
            <a:spAutoFit/>
          </a:bodyPr>
          <a:lstStyle/>
          <a:p>
            <a:pPr algn="ctr">
              <a:lnSpc>
                <a:spcPct val="100000"/>
              </a:lnSpc>
              <a:spcBef>
                <a:spcPts val="95"/>
              </a:spcBef>
            </a:pPr>
            <a:r>
              <a:rPr lang="en-US" sz="2400"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PEMA 911 Administration Team</a:t>
            </a:r>
          </a:p>
          <a:p>
            <a:pPr algn="ctr">
              <a:lnSpc>
                <a:spcPct val="100000"/>
              </a:lnSpc>
              <a:spcBef>
                <a:spcPts val="95"/>
              </a:spcBef>
            </a:pPr>
            <a:endParaRPr lang="en-US" b="1" u="sng"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endParaRPr>
          </a:p>
          <a:p>
            <a:pPr algn="ctr">
              <a:lnSpc>
                <a:spcPct val="100000"/>
              </a:lnSpc>
              <a:spcBef>
                <a:spcPts val="95"/>
              </a:spcBef>
            </a:pP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Bruce Butler	</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hlinkClick r:id="rId3"/>
              </a:rPr>
              <a:t>bbutler@pa.gov</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		717-651-2036</a:t>
            </a:r>
          </a:p>
          <a:p>
            <a:pPr algn="ctr">
              <a:lnSpc>
                <a:spcPct val="100000"/>
              </a:lnSpc>
              <a:spcBef>
                <a:spcPts val="95"/>
              </a:spcBef>
            </a:pP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Mark Rothermel	</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hlinkClick r:id="rId4"/>
              </a:rPr>
              <a:t>marotherme@pa.gov</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	717-651-2158</a:t>
            </a:r>
          </a:p>
          <a:p>
            <a:pPr algn="ctr">
              <a:lnSpc>
                <a:spcPct val="100000"/>
              </a:lnSpc>
              <a:spcBef>
                <a:spcPts val="95"/>
              </a:spcBef>
            </a:pP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Brian Eichenlaub	</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hlinkClick r:id="rId5"/>
              </a:rPr>
              <a:t>briaeichen@pa.gov</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	717-346-3136</a:t>
            </a:r>
          </a:p>
          <a:p>
            <a:pPr algn="ctr">
              <a:lnSpc>
                <a:spcPct val="100000"/>
              </a:lnSpc>
              <a:spcBef>
                <a:spcPts val="95"/>
              </a:spcBef>
            </a:pP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Zil Jaigirdar	</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hlinkClick r:id="rId6"/>
              </a:rPr>
              <a:t>zjaigirdar@pa.gov</a:t>
            </a:r>
            <a:r>
              <a:rPr lang="en-US"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		717-346-3140</a:t>
            </a:r>
            <a:endParaRPr sz="28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16CF13AF-4215-444D-90D7-31A7734815C4}"/>
              </a:ext>
            </a:extLst>
          </p:cNvPr>
          <p:cNvGrpSpPr/>
          <p:nvPr/>
        </p:nvGrpSpPr>
        <p:grpSpPr>
          <a:xfrm>
            <a:off x="685800" y="3661669"/>
            <a:ext cx="6961332" cy="2580928"/>
            <a:chOff x="403044" y="3749235"/>
            <a:chExt cx="6961332" cy="2580928"/>
          </a:xfrm>
        </p:grpSpPr>
        <p:sp>
          <p:nvSpPr>
            <p:cNvPr id="7" name="object 6">
              <a:extLst>
                <a:ext uri="{FF2B5EF4-FFF2-40B4-BE49-F238E27FC236}">
                  <a16:creationId xmlns:a16="http://schemas.microsoft.com/office/drawing/2014/main" id="{29F8BDCD-0048-4492-8988-3947C62384A1}"/>
                </a:ext>
              </a:extLst>
            </p:cNvPr>
            <p:cNvSpPr txBox="1"/>
            <p:nvPr/>
          </p:nvSpPr>
          <p:spPr>
            <a:xfrm>
              <a:off x="1877976" y="4448238"/>
              <a:ext cx="5486400" cy="188192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2065" rIns="0" bIns="0" rtlCol="0">
              <a:spAutoFit/>
            </a:bodyPr>
            <a:lstStyle/>
            <a:p>
              <a:pPr algn="ctr">
                <a:lnSpc>
                  <a:spcPct val="100000"/>
                </a:lnSpc>
                <a:spcBef>
                  <a:spcPts val="95"/>
                </a:spcBef>
              </a:pPr>
              <a:r>
                <a:rPr sz="2000" b="1" spc="-5" dirty="0">
                  <a:solidFill>
                    <a:srgbClr val="002C61"/>
                  </a:solidFill>
                  <a:latin typeface="Times New Roman" panose="02020603050405020304" pitchFamily="18" charset="0"/>
                  <a:ea typeface="Verdana" panose="020B0604030504040204" pitchFamily="34" charset="0"/>
                  <a:cs typeface="Times New Roman" panose="02020603050405020304" pitchFamily="18" charset="0"/>
                </a:rPr>
                <a:t>Pennsylvania</a:t>
              </a:r>
              <a:r>
                <a:rPr sz="2000" b="1" spc="-5" dirty="0">
                  <a:solidFill>
                    <a:srgbClr val="002C61"/>
                  </a:solidFill>
                  <a:latin typeface="Times New Roman" panose="02020603050405020304" pitchFamily="18" charset="0"/>
                  <a:cs typeface="Times New Roman" panose="02020603050405020304" pitchFamily="18" charset="0"/>
                </a:rPr>
                <a:t> </a:t>
              </a:r>
              <a:r>
                <a:rPr sz="2000" b="1" spc="-10" dirty="0">
                  <a:solidFill>
                    <a:srgbClr val="002C61"/>
                  </a:solidFill>
                  <a:latin typeface="Times New Roman" panose="02020603050405020304" pitchFamily="18" charset="0"/>
                  <a:cs typeface="Times New Roman" panose="02020603050405020304" pitchFamily="18" charset="0"/>
                </a:rPr>
                <a:t>Emergency</a:t>
              </a:r>
              <a:r>
                <a:rPr sz="2000" b="1" spc="80" dirty="0">
                  <a:solidFill>
                    <a:srgbClr val="002C61"/>
                  </a:solidFill>
                  <a:latin typeface="Times New Roman" panose="02020603050405020304" pitchFamily="18" charset="0"/>
                  <a:cs typeface="Times New Roman" panose="02020603050405020304" pitchFamily="18" charset="0"/>
                </a:rPr>
                <a:t> </a:t>
              </a:r>
              <a:r>
                <a:rPr sz="2000" b="1" spc="-5" dirty="0">
                  <a:solidFill>
                    <a:srgbClr val="002C61"/>
                  </a:solidFill>
                  <a:latin typeface="Times New Roman" panose="02020603050405020304" pitchFamily="18" charset="0"/>
                  <a:cs typeface="Times New Roman" panose="02020603050405020304" pitchFamily="18" charset="0"/>
                </a:rPr>
                <a:t>Management</a:t>
              </a:r>
              <a:endParaRPr sz="2000" dirty="0">
                <a:latin typeface="Times New Roman" panose="02020603050405020304" pitchFamily="18" charset="0"/>
                <a:cs typeface="Times New Roman" panose="02020603050405020304" pitchFamily="18" charset="0"/>
              </a:endParaRPr>
            </a:p>
            <a:p>
              <a:pPr algn="ctr">
                <a:lnSpc>
                  <a:spcPct val="100000"/>
                </a:lnSpc>
              </a:pPr>
              <a:r>
                <a:rPr sz="2000" b="1" spc="-10" dirty="0">
                  <a:solidFill>
                    <a:srgbClr val="002C61"/>
                  </a:solidFill>
                  <a:latin typeface="Times New Roman" panose="02020603050405020304" pitchFamily="18" charset="0"/>
                  <a:cs typeface="Times New Roman" panose="02020603050405020304" pitchFamily="18" charset="0"/>
                </a:rPr>
                <a:t>Agency</a:t>
              </a:r>
              <a:endParaRPr sz="2000" dirty="0">
                <a:latin typeface="Times New Roman" panose="02020603050405020304" pitchFamily="18" charset="0"/>
                <a:cs typeface="Times New Roman" panose="02020603050405020304" pitchFamily="18" charset="0"/>
              </a:endParaRPr>
            </a:p>
            <a:p>
              <a:pPr algn="ctr">
                <a:lnSpc>
                  <a:spcPct val="100000"/>
                </a:lnSpc>
                <a:spcBef>
                  <a:spcPts val="675"/>
                </a:spcBef>
              </a:pPr>
              <a:r>
                <a:rPr sz="2000" b="1" spc="-5" dirty="0">
                  <a:solidFill>
                    <a:srgbClr val="002C61"/>
                  </a:solidFill>
                  <a:latin typeface="Times New Roman" panose="02020603050405020304" pitchFamily="18" charset="0"/>
                  <a:cs typeface="Times New Roman" panose="02020603050405020304" pitchFamily="18" charset="0"/>
                </a:rPr>
                <a:t>1310 </a:t>
              </a:r>
              <a:r>
                <a:rPr sz="2000" b="1" spc="-10" dirty="0">
                  <a:solidFill>
                    <a:srgbClr val="002C61"/>
                  </a:solidFill>
                  <a:latin typeface="Times New Roman" panose="02020603050405020304" pitchFamily="18" charset="0"/>
                  <a:cs typeface="Times New Roman" panose="02020603050405020304" pitchFamily="18" charset="0"/>
                </a:rPr>
                <a:t>Elmerton</a:t>
              </a:r>
              <a:r>
                <a:rPr sz="2000" b="1" spc="10" dirty="0">
                  <a:solidFill>
                    <a:srgbClr val="002C61"/>
                  </a:solidFill>
                  <a:latin typeface="Times New Roman" panose="02020603050405020304" pitchFamily="18" charset="0"/>
                  <a:cs typeface="Times New Roman" panose="02020603050405020304" pitchFamily="18" charset="0"/>
                </a:rPr>
                <a:t> </a:t>
              </a:r>
              <a:r>
                <a:rPr sz="2000" b="1" spc="-10" dirty="0">
                  <a:solidFill>
                    <a:srgbClr val="002C61"/>
                  </a:solidFill>
                  <a:latin typeface="Times New Roman" panose="02020603050405020304" pitchFamily="18" charset="0"/>
                  <a:cs typeface="Times New Roman" panose="02020603050405020304" pitchFamily="18" charset="0"/>
                </a:rPr>
                <a:t>Avenue</a:t>
              </a:r>
              <a:endParaRPr sz="2000" dirty="0">
                <a:latin typeface="Times New Roman" panose="02020603050405020304" pitchFamily="18" charset="0"/>
                <a:cs typeface="Times New Roman" panose="02020603050405020304" pitchFamily="18" charset="0"/>
              </a:endParaRPr>
            </a:p>
            <a:p>
              <a:pPr algn="ctr">
                <a:lnSpc>
                  <a:spcPct val="100000"/>
                </a:lnSpc>
                <a:spcBef>
                  <a:spcPts val="670"/>
                </a:spcBef>
              </a:pPr>
              <a:r>
                <a:rPr sz="2000" b="1" spc="-5" dirty="0">
                  <a:solidFill>
                    <a:srgbClr val="002C61"/>
                  </a:solidFill>
                  <a:latin typeface="Times New Roman" panose="02020603050405020304" pitchFamily="18" charset="0"/>
                  <a:cs typeface="Times New Roman" panose="02020603050405020304" pitchFamily="18" charset="0"/>
                </a:rPr>
                <a:t>Harrisburg, Pennsylvania</a:t>
              </a:r>
              <a:r>
                <a:rPr sz="2000" b="1" spc="75" dirty="0">
                  <a:solidFill>
                    <a:srgbClr val="002C61"/>
                  </a:solidFill>
                  <a:latin typeface="Times New Roman" panose="02020603050405020304" pitchFamily="18" charset="0"/>
                  <a:cs typeface="Times New Roman" panose="02020603050405020304" pitchFamily="18" charset="0"/>
                </a:rPr>
                <a:t> </a:t>
              </a:r>
              <a:r>
                <a:rPr sz="2000" b="1" spc="-5" dirty="0">
                  <a:solidFill>
                    <a:srgbClr val="002C61"/>
                  </a:solidFill>
                  <a:latin typeface="Times New Roman" panose="02020603050405020304" pitchFamily="18" charset="0"/>
                  <a:cs typeface="Times New Roman" panose="02020603050405020304" pitchFamily="18" charset="0"/>
                </a:rPr>
                <a:t>17110</a:t>
              </a:r>
              <a:endParaRPr lang="en-US" sz="2000" b="1" spc="-5" dirty="0">
                <a:solidFill>
                  <a:srgbClr val="002C61"/>
                </a:solidFill>
                <a:latin typeface="Times New Roman" panose="02020603050405020304" pitchFamily="18" charset="0"/>
                <a:cs typeface="Times New Roman" panose="02020603050405020304" pitchFamily="18" charset="0"/>
              </a:endParaRPr>
            </a:p>
            <a:p>
              <a:pPr marL="4445" algn="ctr">
                <a:lnSpc>
                  <a:spcPct val="100000"/>
                </a:lnSpc>
                <a:spcBef>
                  <a:spcPts val="670"/>
                </a:spcBef>
              </a:pPr>
              <a:r>
                <a:rPr sz="2400" b="1" spc="-5" dirty="0">
                  <a:solidFill>
                    <a:srgbClr val="D49F0E"/>
                  </a:solidFill>
                  <a:latin typeface="Times New Roman" panose="02020603050405020304" pitchFamily="18" charset="0"/>
                  <a:cs typeface="Times New Roman" panose="02020603050405020304" pitchFamily="18" charset="0"/>
                  <a:hlinkClick r:id="rId7"/>
                </a:rPr>
                <a:t>www.PEMA.pa.gov</a:t>
              </a:r>
              <a:endParaRPr sz="2400"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3A4B1F59-28A4-4EF3-BF1A-302AA4B88F4A}"/>
                </a:ext>
              </a:extLst>
            </p:cNvPr>
            <p:cNvGrpSpPr/>
            <p:nvPr/>
          </p:nvGrpSpPr>
          <p:grpSpPr>
            <a:xfrm>
              <a:off x="403044" y="3749235"/>
              <a:ext cx="2041072" cy="2055571"/>
              <a:chOff x="489478" y="3859398"/>
              <a:chExt cx="1994534" cy="1981200"/>
            </a:xfrm>
            <a:solidFill>
              <a:schemeClr val="bg1">
                <a:lumMod val="95000"/>
              </a:schemeClr>
            </a:solidFill>
          </p:grpSpPr>
          <p:sp>
            <p:nvSpPr>
              <p:cNvPr id="9" name="Oval 8">
                <a:extLst>
                  <a:ext uri="{FF2B5EF4-FFF2-40B4-BE49-F238E27FC236}">
                    <a16:creationId xmlns:a16="http://schemas.microsoft.com/office/drawing/2014/main" id="{B3605C20-BB22-49EF-AA22-43A701AE5898}"/>
                  </a:ext>
                </a:extLst>
              </p:cNvPr>
              <p:cNvSpPr/>
              <p:nvPr/>
            </p:nvSpPr>
            <p:spPr>
              <a:xfrm>
                <a:off x="489478" y="3859398"/>
                <a:ext cx="1994534" cy="1981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no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EE4EF8D-A57A-4884-88A4-0906FE2A27F8}"/>
                  </a:ext>
                </a:extLst>
              </p:cNvPr>
              <p:cNvSpPr txBox="1"/>
              <p:nvPr/>
            </p:nvSpPr>
            <p:spPr>
              <a:xfrm>
                <a:off x="672789" y="4372943"/>
                <a:ext cx="1627913" cy="954107"/>
              </a:xfrm>
              <a:prstGeom prst="rect">
                <a:avLst/>
              </a:prstGeom>
              <a:grpFill/>
            </p:spPr>
            <p:txBody>
              <a:bodyPr wrap="square" rtlCol="0">
                <a:spAutoFit/>
              </a:bodyPr>
              <a:lstStyle/>
              <a:p>
                <a:pPr algn="ctr">
                  <a:lnSpc>
                    <a:spcPct val="100000"/>
                  </a:lnSpc>
                  <a:spcBef>
                    <a:spcPts val="95"/>
                  </a:spcBef>
                </a:pPr>
                <a:r>
                  <a:rPr lang="en-US" sz="1400" spc="-5"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TO GAIN ACCESS TO THE WEBTOOL, CONTACT PEMA</a:t>
                </a:r>
                <a:endParaRPr lang="en-US" sz="2000" spc="-5" dirty="0">
                  <a:solidFill>
                    <a:srgbClr val="0070C0"/>
                  </a:solidFill>
                  <a:latin typeface="Times New Roman" panose="02020603050405020304" pitchFamily="18" charset="0"/>
                  <a:ea typeface="Verdana" panose="020B0604030504040204" pitchFamily="34" charset="0"/>
                  <a:cs typeface="Times New Roman" panose="02020603050405020304"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0C8C31-807A-44FE-80B7-A96291FE980F}"/>
              </a:ext>
            </a:extLst>
          </p:cNvPr>
          <p:cNvSpPr/>
          <p:nvPr/>
        </p:nvSpPr>
        <p:spPr>
          <a:xfrm>
            <a:off x="374966" y="1930728"/>
            <a:ext cx="8381999" cy="2431445"/>
          </a:xfrm>
          <a:prstGeom prst="rec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bject 2"/>
          <p:cNvSpPr/>
          <p:nvPr/>
        </p:nvSpPr>
        <p:spPr>
          <a:xfrm>
            <a:off x="144779" y="86930"/>
            <a:ext cx="8842375" cy="841375"/>
          </a:xfrm>
          <a:custGeom>
            <a:avLst/>
            <a:gdLst/>
            <a:ahLst/>
            <a:cxnLst/>
            <a:rect l="l" t="t" r="r" b="b"/>
            <a:pathLst>
              <a:path w="8842375" h="841375">
                <a:moveTo>
                  <a:pt x="0" y="841248"/>
                </a:moveTo>
                <a:lnTo>
                  <a:pt x="8842248" y="841248"/>
                </a:lnTo>
                <a:lnTo>
                  <a:pt x="8842248" y="0"/>
                </a:lnTo>
                <a:lnTo>
                  <a:pt x="0" y="0"/>
                </a:lnTo>
                <a:lnTo>
                  <a:pt x="0" y="841248"/>
                </a:lnTo>
                <a:close/>
              </a:path>
            </a:pathLst>
          </a:custGeom>
          <a:solidFill>
            <a:srgbClr val="002C61"/>
          </a:solidFill>
        </p:spPr>
        <p:txBody>
          <a:bodyPr wrap="square" lIns="0" tIns="0" rIns="0" bIns="0" rtlCol="0"/>
          <a:lstStyle/>
          <a:p>
            <a:pPr algn="ctr"/>
            <a:r>
              <a:rPr lang="en-US" dirty="0">
                <a:solidFill>
                  <a:schemeClr val="bg1"/>
                </a:solidFill>
              </a:rPr>
              <a:t>	</a:t>
            </a:r>
          </a:p>
          <a:p>
            <a:pPr algn="ctr"/>
            <a:r>
              <a:rPr lang="en-US" sz="28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PEMA Contact Information</a:t>
            </a:r>
            <a:endParaRPr b="1" dirty="0">
              <a:solidFill>
                <a:schemeClr val="bg1"/>
              </a:solidFill>
              <a:latin typeface="Times New Roman" panose="02020603050405020304" pitchFamily="18" charset="0"/>
              <a:cs typeface="Times New Roman" panose="02020603050405020304" pitchFamily="18" charset="0"/>
            </a:endParaRPr>
          </a:p>
        </p:txBody>
      </p:sp>
      <p:sp>
        <p:nvSpPr>
          <p:cNvPr id="3" name="object 3"/>
          <p:cNvSpPr/>
          <p:nvPr/>
        </p:nvSpPr>
        <p:spPr>
          <a:xfrm>
            <a:off x="152400" y="1066800"/>
            <a:ext cx="8839200" cy="228600"/>
          </a:xfrm>
          <a:custGeom>
            <a:avLst/>
            <a:gdLst/>
            <a:ahLst/>
            <a:cxnLst/>
            <a:rect l="l" t="t" r="r" b="b"/>
            <a:pathLst>
              <a:path w="8839200" h="228600">
                <a:moveTo>
                  <a:pt x="0" y="228600"/>
                </a:moveTo>
                <a:lnTo>
                  <a:pt x="8839200" y="228600"/>
                </a:lnTo>
                <a:lnTo>
                  <a:pt x="8839200" y="0"/>
                </a:lnTo>
                <a:lnTo>
                  <a:pt x="0" y="0"/>
                </a:lnTo>
                <a:lnTo>
                  <a:pt x="0" y="228600"/>
                </a:lnTo>
                <a:close/>
              </a:path>
            </a:pathLst>
          </a:custGeom>
          <a:solidFill>
            <a:srgbClr val="C59200"/>
          </a:solidFill>
        </p:spPr>
        <p:txBody>
          <a:bodyPr wrap="square" lIns="0" tIns="0" rIns="0" bIns="0" rtlCol="0"/>
          <a:lstStyle/>
          <a:p>
            <a:endParaRPr/>
          </a:p>
        </p:txBody>
      </p:sp>
      <p:sp>
        <p:nvSpPr>
          <p:cNvPr id="4" name="object 4"/>
          <p:cNvSpPr/>
          <p:nvPr/>
        </p:nvSpPr>
        <p:spPr>
          <a:xfrm>
            <a:off x="144779" y="352043"/>
            <a:ext cx="154305" cy="155575"/>
          </a:xfrm>
          <a:custGeom>
            <a:avLst/>
            <a:gdLst/>
            <a:ahLst/>
            <a:cxnLst/>
            <a:rect l="l" t="t" r="r" b="b"/>
            <a:pathLst>
              <a:path w="154304" h="155575">
                <a:moveTo>
                  <a:pt x="0" y="0"/>
                </a:moveTo>
                <a:lnTo>
                  <a:pt x="0" y="155447"/>
                </a:lnTo>
                <a:lnTo>
                  <a:pt x="153924" y="77723"/>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6627111" y="6250066"/>
            <a:ext cx="2234947" cy="410799"/>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E4BCCEEE-EFAC-4F25-BACE-8F20D23306CC}"/>
              </a:ext>
            </a:extLst>
          </p:cNvPr>
          <p:cNvSpPr txBox="1"/>
          <p:nvPr/>
        </p:nvSpPr>
        <p:spPr>
          <a:xfrm>
            <a:off x="509931" y="2006456"/>
            <a:ext cx="8382000" cy="2031325"/>
          </a:xfrm>
          <a:prstGeom prst="rect">
            <a:avLst/>
          </a:prstGeom>
          <a:noFill/>
        </p:spPr>
        <p:txBody>
          <a:bodyPr wrap="square">
            <a:spAutoFit/>
          </a:bodyPr>
          <a:lstStyle/>
          <a:p>
            <a:pPr algn="l"/>
            <a:r>
              <a:rPr lang="en-US" b="0" i="0" dirty="0">
                <a:solidFill>
                  <a:srgbClr val="000000"/>
                </a:solidFill>
                <a:effectLst/>
                <a:latin typeface="verdana" panose="020B0604030504040204" pitchFamily="34" charset="0"/>
              </a:rPr>
              <a:t>To request an account, click on the </a:t>
            </a:r>
            <a:r>
              <a:rPr lang="en-US" b="0" i="0" dirty="0">
                <a:solidFill>
                  <a:srgbClr val="000000"/>
                </a:solidFill>
                <a:effectLst/>
                <a:latin typeface="verdana" panose="020B0604030504040204" pitchFamily="34" charset="0"/>
                <a:hlinkClick r:id="rId3"/>
              </a:rPr>
              <a:t>Request an Account</a:t>
            </a:r>
            <a:r>
              <a:rPr lang="en-US" b="0" i="0" dirty="0">
                <a:solidFill>
                  <a:srgbClr val="000000"/>
                </a:solidFill>
                <a:effectLst/>
                <a:latin typeface="verdana" panose="020B0604030504040204" pitchFamily="34" charset="0"/>
              </a:rPr>
              <a:t> link found under the log in form on the home page. After you submit the request, you will receive a confirmation email with your username. Once your account is approved your account it will be activated, and you will receive a confirmation email from the account administrator.</a:t>
            </a:r>
          </a:p>
          <a:p>
            <a:pPr algn="l"/>
            <a:endParaRPr lang="en-US" dirty="0">
              <a:solidFill>
                <a:srgbClr val="000000"/>
              </a:solidFill>
              <a:latin typeface="verdana" panose="020B0604030504040204" pitchFamily="34" charset="0"/>
            </a:endParaRPr>
          </a:p>
          <a:p>
            <a:pPr algn="l"/>
            <a:r>
              <a:rPr lang="en-US" b="0" i="0" dirty="0">
                <a:solidFill>
                  <a:srgbClr val="000000"/>
                </a:solidFill>
                <a:effectLst/>
                <a:latin typeface="verdana" panose="020B0604030504040204" pitchFamily="34" charset="0"/>
                <a:hlinkClick r:id="rId4"/>
              </a:rPr>
              <a:t>https://www.pemawebtools.state.pa.us</a:t>
            </a:r>
            <a:r>
              <a:rPr lang="en-US" b="0" i="0" dirty="0">
                <a:solidFill>
                  <a:srgbClr val="000000"/>
                </a:solidFill>
                <a:effectLst/>
                <a:latin typeface="verdana" panose="020B0604030504040204" pitchFamily="34" charset="0"/>
              </a:rPr>
              <a:t> </a:t>
            </a:r>
          </a:p>
        </p:txBody>
      </p:sp>
      <p:grpSp>
        <p:nvGrpSpPr>
          <p:cNvPr id="9" name="Group 8">
            <a:extLst>
              <a:ext uri="{FF2B5EF4-FFF2-40B4-BE49-F238E27FC236}">
                <a16:creationId xmlns:a16="http://schemas.microsoft.com/office/drawing/2014/main" id="{7F79FA0B-A592-4FC9-A252-02E93E45ACDE}"/>
              </a:ext>
            </a:extLst>
          </p:cNvPr>
          <p:cNvGrpSpPr/>
          <p:nvPr/>
        </p:nvGrpSpPr>
        <p:grpSpPr>
          <a:xfrm>
            <a:off x="380998" y="1416040"/>
            <a:ext cx="5181601" cy="445635"/>
            <a:chOff x="1051897" y="1949215"/>
            <a:chExt cx="6253657" cy="445635"/>
          </a:xfrm>
        </p:grpSpPr>
        <p:sp>
          <p:nvSpPr>
            <p:cNvPr id="11" name="object 14">
              <a:extLst>
                <a:ext uri="{FF2B5EF4-FFF2-40B4-BE49-F238E27FC236}">
                  <a16:creationId xmlns:a16="http://schemas.microsoft.com/office/drawing/2014/main" id="{2E8940F2-518B-4861-91EB-D6B6F3EEA7EB}"/>
                </a:ext>
              </a:extLst>
            </p:cNvPr>
            <p:cNvSpPr txBox="1"/>
            <p:nvPr/>
          </p:nvSpPr>
          <p:spPr>
            <a:xfrm>
              <a:off x="1051897" y="1949215"/>
              <a:ext cx="6253657" cy="445635"/>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75565" rIns="0" bIns="0" rtlCol="0">
              <a:spAutoFit/>
            </a:bodyPr>
            <a:lstStyle/>
            <a:p>
              <a:pPr marL="12700">
                <a:lnSpc>
                  <a:spcPct val="100000"/>
                </a:lnSpc>
                <a:spcBef>
                  <a:spcPts val="615"/>
                </a:spcBef>
              </a:pPr>
              <a:r>
                <a:rPr lang="en-US" sz="2400" b="1" dirty="0">
                  <a:latin typeface="Times New Roman"/>
                  <a:cs typeface="Times New Roman"/>
                </a:rPr>
                <a:t>     </a:t>
              </a:r>
              <a:r>
                <a:rPr lang="en-US" sz="2400" b="1" i="0" dirty="0">
                  <a:solidFill>
                    <a:srgbClr val="000000"/>
                  </a:solidFill>
                  <a:effectLst/>
                  <a:latin typeface="Times New Roman" panose="02020603050405020304" pitchFamily="18" charset="0"/>
                </a:rPr>
                <a:t>How do I request an account?</a:t>
              </a:r>
              <a:endParaRPr lang="en-US" sz="2400" dirty="0">
                <a:latin typeface="Times New Roman"/>
                <a:cs typeface="Times New Roman"/>
              </a:endParaRPr>
            </a:p>
          </p:txBody>
        </p:sp>
        <p:sp>
          <p:nvSpPr>
            <p:cNvPr id="13" name="object 3">
              <a:extLst>
                <a:ext uri="{FF2B5EF4-FFF2-40B4-BE49-F238E27FC236}">
                  <a16:creationId xmlns:a16="http://schemas.microsoft.com/office/drawing/2014/main" id="{157BA262-7606-4841-B584-AAA3499E1388}"/>
                </a:ext>
              </a:extLst>
            </p:cNvPr>
            <p:cNvSpPr/>
            <p:nvPr/>
          </p:nvSpPr>
          <p:spPr>
            <a:xfrm>
              <a:off x="1200937" y="2093996"/>
              <a:ext cx="190500" cy="178308"/>
            </a:xfrm>
            <a:prstGeom prst="rect">
              <a:avLst/>
            </a:prstGeom>
            <a:blipFill>
              <a:blip r:embed="rId5" cstate="print"/>
              <a:stretch>
                <a:fillRect/>
              </a:stretch>
            </a:blipFill>
          </p:spPr>
          <p:txBody>
            <a:bodyPr wrap="square" lIns="0" tIns="0" rIns="0" bIns="0" rtlCol="0"/>
            <a:lstStyle/>
            <a:p>
              <a:pPr algn="ctr"/>
              <a:endParaRPr/>
            </a:p>
          </p:txBody>
        </p:sp>
      </p:grpSp>
      <p:grpSp>
        <p:nvGrpSpPr>
          <p:cNvPr id="7" name="Group 6">
            <a:extLst>
              <a:ext uri="{FF2B5EF4-FFF2-40B4-BE49-F238E27FC236}">
                <a16:creationId xmlns:a16="http://schemas.microsoft.com/office/drawing/2014/main" id="{64412215-3B74-407F-A80D-4A6FCEC8A7B4}"/>
              </a:ext>
            </a:extLst>
          </p:cNvPr>
          <p:cNvGrpSpPr/>
          <p:nvPr/>
        </p:nvGrpSpPr>
        <p:grpSpPr>
          <a:xfrm>
            <a:off x="2279965" y="2230325"/>
            <a:ext cx="5378078" cy="4188314"/>
            <a:chOff x="2279965" y="2230325"/>
            <a:chExt cx="5378078" cy="4188314"/>
          </a:xfrm>
        </p:grpSpPr>
        <p:grpSp>
          <p:nvGrpSpPr>
            <p:cNvPr id="6" name="Group 5">
              <a:extLst>
                <a:ext uri="{FF2B5EF4-FFF2-40B4-BE49-F238E27FC236}">
                  <a16:creationId xmlns:a16="http://schemas.microsoft.com/office/drawing/2014/main" id="{C67A6D22-4954-492B-94EC-6EC6B450A813}"/>
                </a:ext>
              </a:extLst>
            </p:cNvPr>
            <p:cNvGrpSpPr/>
            <p:nvPr/>
          </p:nvGrpSpPr>
          <p:grpSpPr>
            <a:xfrm>
              <a:off x="2279965" y="4394830"/>
              <a:ext cx="4572000" cy="2023809"/>
              <a:chOff x="1676400" y="4413300"/>
              <a:chExt cx="4572000" cy="2023809"/>
            </a:xfrm>
          </p:grpSpPr>
          <p:sp>
            <p:nvSpPr>
              <p:cNvPr id="16" name="Rectangle 15">
                <a:extLst>
                  <a:ext uri="{FF2B5EF4-FFF2-40B4-BE49-F238E27FC236}">
                    <a16:creationId xmlns:a16="http://schemas.microsoft.com/office/drawing/2014/main" id="{0DFE45AB-75C7-469E-9D56-6A62843CB58F}"/>
                  </a:ext>
                </a:extLst>
              </p:cNvPr>
              <p:cNvSpPr/>
              <p:nvPr/>
            </p:nvSpPr>
            <p:spPr>
              <a:xfrm>
                <a:off x="1676400" y="4413300"/>
                <a:ext cx="4572000" cy="2023809"/>
              </a:xfrm>
              <a:prstGeom prst="rect">
                <a:avLst/>
              </a:prstGeom>
              <a:solidFill>
                <a:schemeClr val="bg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887C13-5D6B-4CF9-A356-2B7030D6CAA7}"/>
                  </a:ext>
                </a:extLst>
              </p:cNvPr>
              <p:cNvPicPr>
                <a:picLocks noChangeAspect="1"/>
              </p:cNvPicPr>
              <p:nvPr/>
            </p:nvPicPr>
            <p:blipFill rotWithShape="1">
              <a:blip r:embed="rId6"/>
              <a:srcRect r="21428"/>
              <a:stretch/>
            </p:blipFill>
            <p:spPr>
              <a:xfrm>
                <a:off x="1861456" y="4537983"/>
                <a:ext cx="4190999" cy="1762125"/>
              </a:xfrm>
              <a:prstGeom prst="rect">
                <a:avLst/>
              </a:prstGeom>
            </p:spPr>
          </p:pic>
        </p:grpSp>
        <p:sp>
          <p:nvSpPr>
            <p:cNvPr id="17" name="Arrow: Curved Left 16">
              <a:extLst>
                <a:ext uri="{FF2B5EF4-FFF2-40B4-BE49-F238E27FC236}">
                  <a16:creationId xmlns:a16="http://schemas.microsoft.com/office/drawing/2014/main" id="{5443634E-AF56-4A0F-B101-33C5B5855E31}"/>
                </a:ext>
              </a:extLst>
            </p:cNvPr>
            <p:cNvSpPr/>
            <p:nvPr/>
          </p:nvSpPr>
          <p:spPr>
            <a:xfrm rot="849157">
              <a:off x="6767698" y="2230325"/>
              <a:ext cx="890345" cy="2948977"/>
            </a:xfrm>
            <a:prstGeom prst="curvedLeftArrow">
              <a:avLst>
                <a:gd name="adj1" fmla="val 25000"/>
                <a:gd name="adj2" fmla="val 50000"/>
                <a:gd name="adj3" fmla="val 60784"/>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1879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27111" y="6250066"/>
            <a:ext cx="2234947" cy="410799"/>
          </a:xfrm>
          <a:prstGeom prst="rect">
            <a:avLst/>
          </a:prstGeom>
          <a:blipFill>
            <a:blip r:embed="rId3" cstate="print"/>
            <a:stretch>
              <a:fillRect/>
            </a:stretch>
          </a:blipFill>
        </p:spPr>
        <p:txBody>
          <a:bodyPr wrap="square" lIns="0" tIns="0" rIns="0" bIns="0" rtlCol="0"/>
          <a:lstStyle/>
          <a:p>
            <a:endParaRPr/>
          </a:p>
        </p:txBody>
      </p:sp>
      <p:pic>
        <p:nvPicPr>
          <p:cNvPr id="4" name="Picture 3">
            <a:extLst>
              <a:ext uri="{FF2B5EF4-FFF2-40B4-BE49-F238E27FC236}">
                <a16:creationId xmlns:a16="http://schemas.microsoft.com/office/drawing/2014/main" id="{206148E3-BC3A-443A-AA4D-46128BBFF0F2}"/>
              </a:ext>
            </a:extLst>
          </p:cNvPr>
          <p:cNvPicPr>
            <a:picLocks noChangeAspect="1"/>
          </p:cNvPicPr>
          <p:nvPr/>
        </p:nvPicPr>
        <p:blipFill>
          <a:blip r:embed="rId4"/>
          <a:stretch>
            <a:fillRect/>
          </a:stretch>
        </p:blipFill>
        <p:spPr>
          <a:xfrm>
            <a:off x="0" y="0"/>
            <a:ext cx="9143999" cy="1295399"/>
          </a:xfrm>
          <a:prstGeom prst="rect">
            <a:avLst/>
          </a:prstGeom>
        </p:spPr>
      </p:pic>
      <p:sp>
        <p:nvSpPr>
          <p:cNvPr id="8" name="Rectangle 7">
            <a:extLst>
              <a:ext uri="{FF2B5EF4-FFF2-40B4-BE49-F238E27FC236}">
                <a16:creationId xmlns:a16="http://schemas.microsoft.com/office/drawing/2014/main" id="{D203F265-0EF2-44B2-97F2-EBBB9CFA5B13}"/>
              </a:ext>
            </a:extLst>
          </p:cNvPr>
          <p:cNvSpPr/>
          <p:nvPr/>
        </p:nvSpPr>
        <p:spPr>
          <a:xfrm>
            <a:off x="152400" y="2397948"/>
            <a:ext cx="8839200" cy="3046988"/>
          </a:xfrm>
          <a:prstGeom prst="rect">
            <a:avLst/>
          </a:prstGeom>
        </p:spPr>
        <p:txBody>
          <a:bodyPr wrap="square">
            <a:spAutoFit/>
          </a:bodyPr>
          <a:lstStyle/>
          <a:p>
            <a:pPr algn="ctr"/>
            <a:r>
              <a:rPr lang="en-US" sz="3200" b="1" dirty="0">
                <a:solidFill>
                  <a:schemeClr val="tx2"/>
                </a:solidFill>
                <a:latin typeface="Times New Roman" panose="02020603050405020304" pitchFamily="18" charset="0"/>
                <a:cs typeface="Times New Roman" panose="02020603050405020304" pitchFamily="18" charset="0"/>
              </a:rPr>
              <a:t>Pennsylvania Emergency </a:t>
            </a:r>
          </a:p>
          <a:p>
            <a:pPr algn="ctr"/>
            <a:r>
              <a:rPr lang="en-US" sz="3200" b="1" dirty="0">
                <a:solidFill>
                  <a:schemeClr val="tx2"/>
                </a:solidFill>
                <a:latin typeface="Times New Roman" panose="02020603050405020304" pitchFamily="18" charset="0"/>
                <a:cs typeface="Times New Roman" panose="02020603050405020304" pitchFamily="18" charset="0"/>
              </a:rPr>
              <a:t>Management Agency</a:t>
            </a:r>
          </a:p>
          <a:p>
            <a:pPr algn="ctr"/>
            <a:endParaRPr lang="en-US" sz="3200" b="1" dirty="0">
              <a:solidFill>
                <a:schemeClr val="tx2"/>
              </a:solidFill>
              <a:latin typeface="Times New Roman" panose="02020603050405020304" pitchFamily="18" charset="0"/>
              <a:cs typeface="Times New Roman" panose="02020603050405020304" pitchFamily="18" charset="0"/>
            </a:endParaRPr>
          </a:p>
          <a:p>
            <a:pPr algn="ctr"/>
            <a:r>
              <a:rPr lang="en-US" sz="3200" b="1" dirty="0">
                <a:solidFill>
                  <a:schemeClr val="tx2"/>
                </a:solidFill>
                <a:latin typeface="Times New Roman" panose="02020603050405020304" pitchFamily="18" charset="0"/>
                <a:cs typeface="Times New Roman" panose="02020603050405020304" pitchFamily="18" charset="0"/>
              </a:rPr>
              <a:t>2023 911 Program Guidance Overview</a:t>
            </a:r>
          </a:p>
          <a:p>
            <a:pPr algn="ctr"/>
            <a:endParaRPr lang="en-US" sz="3200" b="1" dirty="0">
              <a:solidFill>
                <a:schemeClr val="tx2"/>
              </a:solidFill>
              <a:latin typeface="Times New Roman" panose="02020603050405020304" pitchFamily="18" charset="0"/>
              <a:cs typeface="Times New Roman" panose="02020603050405020304" pitchFamily="18" charset="0"/>
            </a:endParaRPr>
          </a:p>
          <a:p>
            <a:pPr algn="ctr"/>
            <a:endParaRPr lang="en-US" sz="32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3878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7111" y="6250066"/>
            <a:ext cx="2234947" cy="410799"/>
          </a:xfrm>
          <a:prstGeom prst="rect">
            <a:avLst/>
          </a:prstGeom>
          <a:blipFill>
            <a:blip r:embed="rId4" cstate="print"/>
            <a:stretch>
              <a:fillRect/>
            </a:stretch>
          </a:blipFill>
        </p:spPr>
        <p:txBody>
          <a:bodyPr wrap="square" lIns="0" tIns="0" rIns="0" bIns="0" rtlCol="0"/>
          <a:lstStyle/>
          <a:p>
            <a:endParaRPr/>
          </a:p>
        </p:txBody>
      </p:sp>
      <p:pic>
        <p:nvPicPr>
          <p:cNvPr id="4" name="Picture 3">
            <a:extLst>
              <a:ext uri="{FF2B5EF4-FFF2-40B4-BE49-F238E27FC236}">
                <a16:creationId xmlns:a16="http://schemas.microsoft.com/office/drawing/2014/main" id="{206148E3-BC3A-443A-AA4D-46128BBFF0F2}"/>
              </a:ext>
            </a:extLst>
          </p:cNvPr>
          <p:cNvPicPr>
            <a:picLocks noChangeAspect="1"/>
          </p:cNvPicPr>
          <p:nvPr/>
        </p:nvPicPr>
        <p:blipFill>
          <a:blip r:embed="rId5"/>
          <a:stretch>
            <a:fillRect/>
          </a:stretch>
        </p:blipFill>
        <p:spPr>
          <a:xfrm>
            <a:off x="0" y="0"/>
            <a:ext cx="9143999" cy="1295399"/>
          </a:xfrm>
          <a:prstGeom prst="rect">
            <a:avLst/>
          </a:prstGeom>
        </p:spPr>
      </p:pic>
      <p:graphicFrame>
        <p:nvGraphicFramePr>
          <p:cNvPr id="5" name="Object 4">
            <a:hlinkClick r:id="rId6" action="ppaction://hlinkfile"/>
            <a:extLst>
              <a:ext uri="{FF2B5EF4-FFF2-40B4-BE49-F238E27FC236}">
                <a16:creationId xmlns:a16="http://schemas.microsoft.com/office/drawing/2014/main" id="{A0586F71-D45F-4790-AFFC-E35E478A57BC}"/>
              </a:ext>
            </a:extLst>
          </p:cNvPr>
          <p:cNvGraphicFramePr>
            <a:graphicFrameLocks noChangeAspect="1"/>
          </p:cNvGraphicFramePr>
          <p:nvPr>
            <p:extLst>
              <p:ext uri="{D42A27DB-BD31-4B8C-83A1-F6EECF244321}">
                <p14:modId xmlns:p14="http://schemas.microsoft.com/office/powerpoint/2010/main" val="2724319492"/>
              </p:ext>
            </p:extLst>
          </p:nvPr>
        </p:nvGraphicFramePr>
        <p:xfrm>
          <a:off x="2212975" y="1563689"/>
          <a:ext cx="4486275" cy="4532312"/>
        </p:xfrm>
        <a:graphic>
          <a:graphicData uri="http://schemas.openxmlformats.org/presentationml/2006/ole">
            <mc:AlternateContent xmlns:mc="http://schemas.openxmlformats.org/markup-compatibility/2006">
              <mc:Choice xmlns:v="urn:schemas-microsoft-com:vml" Requires="v">
                <p:oleObj spid="_x0000_s1044" name="Document" r:id="rId7" imgW="7597718" imgH="9012354" progId="Word.Document.12">
                  <p:embed/>
                </p:oleObj>
              </mc:Choice>
              <mc:Fallback>
                <p:oleObj name="Document" r:id="rId7" imgW="7597718" imgH="9012354" progId="Word.Document.12">
                  <p:embed/>
                  <p:pic>
                    <p:nvPicPr>
                      <p:cNvPr id="0" name=""/>
                      <p:cNvPicPr/>
                      <p:nvPr/>
                    </p:nvPicPr>
                    <p:blipFill>
                      <a:blip r:embed="rId8"/>
                      <a:stretch>
                        <a:fillRect/>
                      </a:stretch>
                    </p:blipFill>
                    <p:spPr>
                      <a:xfrm>
                        <a:off x="2212975" y="1563689"/>
                        <a:ext cx="4486275" cy="4532312"/>
                      </a:xfrm>
                      <a:prstGeom prst="rect">
                        <a:avLst/>
                      </a:prstGeom>
                    </p:spPr>
                  </p:pic>
                </p:oleObj>
              </mc:Fallback>
            </mc:AlternateContent>
          </a:graphicData>
        </a:graphic>
      </p:graphicFrame>
    </p:spTree>
    <p:extLst>
      <p:ext uri="{BB962C8B-B14F-4D97-AF65-F5344CB8AC3E}">
        <p14:creationId xmlns:p14="http://schemas.microsoft.com/office/powerpoint/2010/main" val="140122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05E3DE-18D1-44AB-99AB-632A9FF80122}"/>
              </a:ext>
            </a:extLst>
          </p:cNvPr>
          <p:cNvSpPr txBox="1"/>
          <p:nvPr/>
        </p:nvSpPr>
        <p:spPr>
          <a:xfrm>
            <a:off x="824592" y="1447800"/>
            <a:ext cx="8090807" cy="461665"/>
          </a:xfrm>
          <a:prstGeom prst="rect">
            <a:avLst/>
          </a:prstGeom>
          <a:solidFill>
            <a:schemeClr val="bg1"/>
          </a:solidFill>
        </p:spPr>
        <p:txBody>
          <a:bodyPr wrap="square" rtlCol="0">
            <a:spAutoFit/>
          </a:bodyPr>
          <a:lstStyle/>
          <a:p>
            <a:r>
              <a:rPr lang="en-US" sz="2400" b="1" spc="-5" dirty="0">
                <a:latin typeface="Times New Roman"/>
                <a:cs typeface="Times New Roman"/>
              </a:rPr>
              <a:t>The Combined Report </a:t>
            </a:r>
            <a:r>
              <a:rPr lang="en-US" sz="2400" b="1" dirty="0">
                <a:latin typeface="Times New Roman"/>
                <a:cs typeface="Times New Roman"/>
              </a:rPr>
              <a:t>consists of the </a:t>
            </a:r>
            <a:r>
              <a:rPr lang="en-US" sz="2400" b="1" spc="-5" dirty="0">
                <a:latin typeface="Times New Roman"/>
                <a:cs typeface="Times New Roman"/>
              </a:rPr>
              <a:t>following</a:t>
            </a:r>
            <a:r>
              <a:rPr lang="en-US" sz="2400" b="1" spc="25" dirty="0">
                <a:latin typeface="Times New Roman"/>
                <a:cs typeface="Times New Roman"/>
              </a:rPr>
              <a:t> </a:t>
            </a:r>
            <a:r>
              <a:rPr lang="en-US" sz="2400" b="1" dirty="0">
                <a:latin typeface="Times New Roman"/>
                <a:cs typeface="Times New Roman"/>
              </a:rPr>
              <a:t>sections:</a:t>
            </a:r>
            <a:endParaRPr lang="en-US" sz="2400" dirty="0"/>
          </a:p>
        </p:txBody>
      </p:sp>
      <p:sp>
        <p:nvSpPr>
          <p:cNvPr id="8" name="object 6">
            <a:extLst>
              <a:ext uri="{FF2B5EF4-FFF2-40B4-BE49-F238E27FC236}">
                <a16:creationId xmlns:a16="http://schemas.microsoft.com/office/drawing/2014/main" id="{202A38DB-8749-4E89-818E-A272308B16E9}"/>
              </a:ext>
            </a:extLst>
          </p:cNvPr>
          <p:cNvSpPr txBox="1"/>
          <p:nvPr/>
        </p:nvSpPr>
        <p:spPr>
          <a:xfrm>
            <a:off x="911860" y="5105400"/>
            <a:ext cx="8259354" cy="396904"/>
          </a:xfrm>
          <a:prstGeom prst="rect">
            <a:avLst/>
          </a:prstGeom>
        </p:spPr>
        <p:txBody>
          <a:bodyPr vert="horz" wrap="square" lIns="0" tIns="88265" rIns="0" bIns="0" rtlCol="0">
            <a:spAutoFit/>
          </a:bodyPr>
          <a:lstStyle/>
          <a:p>
            <a:pPr marL="12700">
              <a:lnSpc>
                <a:spcPct val="100000"/>
              </a:lnSpc>
              <a:spcBef>
                <a:spcPts val="480"/>
              </a:spcBef>
              <a:tabLst>
                <a:tab pos="469900" algn="l"/>
              </a:tabLst>
            </a:pPr>
            <a:r>
              <a:rPr lang="en-US" sz="2000" b="1" dirty="0">
                <a:latin typeface="Times New Roman"/>
                <a:cs typeface="Times New Roman"/>
              </a:rPr>
              <a:t>			</a:t>
            </a:r>
            <a:endParaRPr lang="en-US" sz="1100" b="1" dirty="0">
              <a:latin typeface="Times New Roman"/>
              <a:cs typeface="Times New Roman"/>
            </a:endParaRPr>
          </a:p>
        </p:txBody>
      </p:sp>
      <p:sp>
        <p:nvSpPr>
          <p:cNvPr id="10" name="object 3">
            <a:extLst>
              <a:ext uri="{FF2B5EF4-FFF2-40B4-BE49-F238E27FC236}">
                <a16:creationId xmlns:a16="http://schemas.microsoft.com/office/drawing/2014/main" id="{A933632C-E57C-43A8-A4E4-0EB584DFC9B7}"/>
              </a:ext>
            </a:extLst>
          </p:cNvPr>
          <p:cNvSpPr/>
          <p:nvPr/>
        </p:nvSpPr>
        <p:spPr>
          <a:xfrm>
            <a:off x="381000" y="1571952"/>
            <a:ext cx="216407" cy="213360"/>
          </a:xfrm>
          <a:prstGeom prst="rect">
            <a:avLst/>
          </a:prstGeom>
          <a:blipFill>
            <a:blip r:embed="rId2" cstate="print"/>
            <a:stretch>
              <a:fillRect/>
            </a:stretch>
          </a:blipFill>
        </p:spPr>
        <p:txBody>
          <a:bodyPr wrap="square" lIns="0" tIns="0" rIns="0" bIns="0" rtlCol="0"/>
          <a:lstStyle/>
          <a:p>
            <a:endParaRPr/>
          </a:p>
        </p:txBody>
      </p:sp>
      <p:sp>
        <p:nvSpPr>
          <p:cNvPr id="12" name="TextBox 11">
            <a:extLst>
              <a:ext uri="{FF2B5EF4-FFF2-40B4-BE49-F238E27FC236}">
                <a16:creationId xmlns:a16="http://schemas.microsoft.com/office/drawing/2014/main" id="{7F5909DE-E8A9-4B1F-AE21-A856C0BC6CEF}"/>
              </a:ext>
            </a:extLst>
          </p:cNvPr>
          <p:cNvSpPr txBox="1"/>
          <p:nvPr/>
        </p:nvSpPr>
        <p:spPr>
          <a:xfrm>
            <a:off x="990600" y="1930995"/>
            <a:ext cx="7391400" cy="2564805"/>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469900" indent="-457200">
              <a:lnSpc>
                <a:spcPct val="100000"/>
              </a:lnSpc>
              <a:spcBef>
                <a:spcPts val="500"/>
              </a:spcBef>
              <a:buAutoNum type="arabicPeriod"/>
              <a:tabLst>
                <a:tab pos="469900" algn="l"/>
                <a:tab pos="470534" algn="l"/>
              </a:tabLst>
            </a:pPr>
            <a:r>
              <a:rPr lang="en-US" sz="2400" b="1" dirty="0">
                <a:solidFill>
                  <a:schemeClr val="accent1">
                    <a:lumMod val="50000"/>
                  </a:schemeClr>
                </a:solidFill>
                <a:latin typeface="Times New Roman"/>
                <a:cs typeface="Times New Roman"/>
              </a:rPr>
              <a:t>Uniform 9-1-1 Fund</a:t>
            </a:r>
            <a:r>
              <a:rPr lang="en-US" sz="2400" b="1" spc="-220" dirty="0">
                <a:solidFill>
                  <a:schemeClr val="accent1">
                    <a:lumMod val="50000"/>
                  </a:schemeClr>
                </a:solidFill>
                <a:latin typeface="Times New Roman"/>
                <a:cs typeface="Times New Roman"/>
              </a:rPr>
              <a:t>  </a:t>
            </a:r>
            <a:r>
              <a:rPr lang="en-US" sz="2400" b="1" dirty="0">
                <a:solidFill>
                  <a:schemeClr val="accent1">
                    <a:lumMod val="50000"/>
                  </a:schemeClr>
                </a:solidFill>
                <a:latin typeface="Times New Roman"/>
                <a:cs typeface="Times New Roman"/>
              </a:rPr>
              <a:t>Activity</a:t>
            </a:r>
          </a:p>
          <a:p>
            <a:pPr marL="469900" indent="-457200">
              <a:lnSpc>
                <a:spcPct val="100000"/>
              </a:lnSpc>
              <a:spcBef>
                <a:spcPts val="480"/>
              </a:spcBef>
              <a:buAutoNum type="arabicPeriod"/>
              <a:tabLst>
                <a:tab pos="469900" algn="l"/>
                <a:tab pos="470534" algn="l"/>
              </a:tabLst>
            </a:pPr>
            <a:r>
              <a:rPr lang="en-US" sz="2400" b="1" dirty="0">
                <a:solidFill>
                  <a:schemeClr val="accent1">
                    <a:lumMod val="50000"/>
                  </a:schemeClr>
                </a:solidFill>
                <a:latin typeface="Times New Roman"/>
                <a:cs typeface="Times New Roman"/>
              </a:rPr>
              <a:t>Schedule A – </a:t>
            </a:r>
            <a:r>
              <a:rPr lang="en-US" sz="2400" b="1" spc="-5" dirty="0">
                <a:solidFill>
                  <a:schemeClr val="accent1">
                    <a:lumMod val="50000"/>
                  </a:schemeClr>
                </a:solidFill>
                <a:latin typeface="Times New Roman"/>
                <a:cs typeface="Times New Roman"/>
              </a:rPr>
              <a:t>Formula </a:t>
            </a:r>
            <a:r>
              <a:rPr lang="en-US" sz="2400" b="1" dirty="0">
                <a:solidFill>
                  <a:schemeClr val="accent1">
                    <a:lumMod val="50000"/>
                  </a:schemeClr>
                </a:solidFill>
                <a:latin typeface="Times New Roman"/>
                <a:cs typeface="Times New Roman"/>
              </a:rPr>
              <a:t>Funding</a:t>
            </a:r>
            <a:r>
              <a:rPr lang="en-US" sz="2400" b="1" spc="-320" dirty="0">
                <a:solidFill>
                  <a:schemeClr val="accent1">
                    <a:lumMod val="50000"/>
                  </a:schemeClr>
                </a:solidFill>
                <a:latin typeface="Times New Roman"/>
                <a:cs typeface="Times New Roman"/>
              </a:rPr>
              <a:t> </a:t>
            </a:r>
            <a:r>
              <a:rPr lang="en-US" sz="2400" b="1" dirty="0">
                <a:solidFill>
                  <a:schemeClr val="accent1">
                    <a:lumMod val="50000"/>
                  </a:schemeClr>
                </a:solidFill>
                <a:latin typeface="Times New Roman"/>
                <a:cs typeface="Times New Roman"/>
              </a:rPr>
              <a:t>Expenditures (83%)</a:t>
            </a:r>
          </a:p>
          <a:p>
            <a:pPr marL="469900" indent="-457200">
              <a:lnSpc>
                <a:spcPct val="100000"/>
              </a:lnSpc>
              <a:spcBef>
                <a:spcPts val="480"/>
              </a:spcBef>
              <a:buAutoNum type="arabicPeriod"/>
              <a:tabLst>
                <a:tab pos="469900" algn="l"/>
                <a:tab pos="470534" algn="l"/>
              </a:tabLst>
            </a:pPr>
            <a:r>
              <a:rPr lang="en-US" sz="2400" b="1" dirty="0">
                <a:solidFill>
                  <a:schemeClr val="accent1">
                    <a:lumMod val="50000"/>
                  </a:schemeClr>
                </a:solidFill>
                <a:latin typeface="Times New Roman"/>
                <a:cs typeface="Times New Roman"/>
              </a:rPr>
              <a:t>Schedule B – Statewide </a:t>
            </a:r>
            <a:r>
              <a:rPr lang="en-US" sz="2400" b="1" spc="-5" dirty="0">
                <a:solidFill>
                  <a:schemeClr val="accent1">
                    <a:lumMod val="50000"/>
                  </a:schemeClr>
                </a:solidFill>
                <a:latin typeface="Times New Roman"/>
                <a:cs typeface="Times New Roman"/>
              </a:rPr>
              <a:t>Interconnectivity </a:t>
            </a:r>
            <a:r>
              <a:rPr lang="en-US" sz="2400" b="1" dirty="0">
                <a:solidFill>
                  <a:schemeClr val="accent1">
                    <a:lumMod val="50000"/>
                  </a:schemeClr>
                </a:solidFill>
                <a:latin typeface="Times New Roman"/>
                <a:cs typeface="Times New Roman"/>
              </a:rPr>
              <a:t>Funding</a:t>
            </a:r>
            <a:r>
              <a:rPr lang="en-US" sz="2400" b="1" spc="-130" dirty="0">
                <a:solidFill>
                  <a:schemeClr val="accent1">
                    <a:lumMod val="50000"/>
                  </a:schemeClr>
                </a:solidFill>
                <a:latin typeface="Times New Roman"/>
                <a:cs typeface="Times New Roman"/>
              </a:rPr>
              <a:t> </a:t>
            </a:r>
            <a:r>
              <a:rPr lang="en-US" sz="2400" b="1" dirty="0">
                <a:solidFill>
                  <a:schemeClr val="accent1">
                    <a:lumMod val="50000"/>
                  </a:schemeClr>
                </a:solidFill>
                <a:latin typeface="Times New Roman"/>
                <a:cs typeface="Times New Roman"/>
              </a:rPr>
              <a:t>Expenditures (15%)</a:t>
            </a:r>
          </a:p>
          <a:p>
            <a:pPr marL="469900" indent="-457200">
              <a:lnSpc>
                <a:spcPct val="100000"/>
              </a:lnSpc>
              <a:spcBef>
                <a:spcPts val="480"/>
              </a:spcBef>
              <a:buAutoNum type="arabicPeriod"/>
              <a:tabLst>
                <a:tab pos="469900" algn="l"/>
                <a:tab pos="470534" algn="l"/>
              </a:tabLst>
            </a:pPr>
            <a:r>
              <a:rPr lang="en-US" sz="2400" b="1" dirty="0">
                <a:solidFill>
                  <a:schemeClr val="accent1">
                    <a:lumMod val="50000"/>
                  </a:schemeClr>
                </a:solidFill>
                <a:latin typeface="Times New Roman"/>
                <a:cs typeface="Times New Roman"/>
              </a:rPr>
              <a:t>Schedule C – Reserves &amp;</a:t>
            </a:r>
            <a:r>
              <a:rPr lang="en-US" sz="2400" b="1" spc="-125" dirty="0">
                <a:solidFill>
                  <a:schemeClr val="accent1">
                    <a:lumMod val="50000"/>
                  </a:schemeClr>
                </a:solidFill>
                <a:latin typeface="Times New Roman"/>
                <a:cs typeface="Times New Roman"/>
              </a:rPr>
              <a:t> </a:t>
            </a:r>
            <a:r>
              <a:rPr lang="en-US" sz="2400" b="1" dirty="0">
                <a:solidFill>
                  <a:schemeClr val="accent1">
                    <a:lumMod val="50000"/>
                  </a:schemeClr>
                </a:solidFill>
                <a:latin typeface="Times New Roman"/>
                <a:cs typeface="Times New Roman"/>
              </a:rPr>
              <a:t>Deferrals</a:t>
            </a:r>
          </a:p>
          <a:p>
            <a:pPr marL="12700">
              <a:lnSpc>
                <a:spcPct val="100000"/>
              </a:lnSpc>
              <a:spcBef>
                <a:spcPts val="480"/>
              </a:spcBef>
              <a:tabLst>
                <a:tab pos="469900" algn="l"/>
              </a:tabLst>
            </a:pPr>
            <a:r>
              <a:rPr lang="en-US" sz="2400" b="1" dirty="0">
                <a:solidFill>
                  <a:schemeClr val="accent1">
                    <a:lumMod val="50000"/>
                  </a:schemeClr>
                </a:solidFill>
                <a:latin typeface="Times New Roman"/>
                <a:cs typeface="Times New Roman"/>
              </a:rPr>
              <a:t>5.	Annual Report – 1/1/2022 –</a:t>
            </a:r>
            <a:r>
              <a:rPr lang="en-US" sz="2400" b="1" spc="-135" dirty="0">
                <a:solidFill>
                  <a:schemeClr val="accent1">
                    <a:lumMod val="50000"/>
                  </a:schemeClr>
                </a:solidFill>
                <a:latin typeface="Times New Roman"/>
                <a:cs typeface="Times New Roman"/>
              </a:rPr>
              <a:t> </a:t>
            </a:r>
            <a:r>
              <a:rPr lang="en-US" sz="2400" b="1" dirty="0">
                <a:solidFill>
                  <a:schemeClr val="accent1">
                    <a:lumMod val="50000"/>
                  </a:schemeClr>
                </a:solidFill>
                <a:latin typeface="Times New Roman"/>
                <a:cs typeface="Times New Roman"/>
              </a:rPr>
              <a:t>12/31/2022</a:t>
            </a:r>
          </a:p>
        </p:txBody>
      </p:sp>
      <p:sp>
        <p:nvSpPr>
          <p:cNvPr id="13" name="TextBox 12">
            <a:extLst>
              <a:ext uri="{FF2B5EF4-FFF2-40B4-BE49-F238E27FC236}">
                <a16:creationId xmlns:a16="http://schemas.microsoft.com/office/drawing/2014/main" id="{A48C6790-CC1B-4A01-B416-C9C31061B660}"/>
              </a:ext>
            </a:extLst>
          </p:cNvPr>
          <p:cNvSpPr txBox="1"/>
          <p:nvPr/>
        </p:nvSpPr>
        <p:spPr>
          <a:xfrm>
            <a:off x="1600200" y="4590792"/>
            <a:ext cx="6781800" cy="173380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355600" indent="-342900">
              <a:spcBef>
                <a:spcPts val="480"/>
              </a:spcBef>
              <a:buFont typeface="Wingdings" panose="05000000000000000000" pitchFamily="2" charset="2"/>
              <a:buChar char="q"/>
              <a:tabLst>
                <a:tab pos="469900" algn="l"/>
              </a:tabLst>
            </a:pPr>
            <a:r>
              <a:rPr lang="en-US" b="1" dirty="0">
                <a:solidFill>
                  <a:schemeClr val="accent1">
                    <a:lumMod val="50000"/>
                  </a:schemeClr>
                </a:solidFill>
                <a:latin typeface="Times New Roman"/>
                <a:cs typeface="Times New Roman"/>
              </a:rPr>
              <a:t>Uniform Fund Activity</a:t>
            </a:r>
          </a:p>
          <a:p>
            <a:pPr marL="355600" indent="-342900">
              <a:lnSpc>
                <a:spcPct val="100000"/>
              </a:lnSpc>
              <a:spcBef>
                <a:spcPts val="480"/>
              </a:spcBef>
              <a:buFont typeface="Wingdings" panose="05000000000000000000" pitchFamily="2" charset="2"/>
              <a:buChar char="q"/>
              <a:tabLst>
                <a:tab pos="469900" algn="l"/>
              </a:tabLst>
            </a:pPr>
            <a:r>
              <a:rPr lang="en-US" b="1" dirty="0">
                <a:solidFill>
                  <a:schemeClr val="accent1">
                    <a:lumMod val="50000"/>
                  </a:schemeClr>
                </a:solidFill>
                <a:latin typeface="Times New Roman"/>
                <a:cs typeface="Times New Roman"/>
              </a:rPr>
              <a:t>Other Activity</a:t>
            </a:r>
          </a:p>
          <a:p>
            <a:pPr marL="355600" indent="-342900">
              <a:lnSpc>
                <a:spcPct val="100000"/>
              </a:lnSpc>
              <a:spcBef>
                <a:spcPts val="480"/>
              </a:spcBef>
              <a:buFont typeface="Wingdings" panose="05000000000000000000" pitchFamily="2" charset="2"/>
              <a:buChar char="q"/>
              <a:tabLst>
                <a:tab pos="469900" algn="l"/>
              </a:tabLst>
            </a:pPr>
            <a:r>
              <a:rPr lang="en-US" b="1" dirty="0">
                <a:solidFill>
                  <a:schemeClr val="accent1">
                    <a:lumMod val="50000"/>
                  </a:schemeClr>
                </a:solidFill>
                <a:latin typeface="Times New Roman"/>
                <a:cs typeface="Times New Roman"/>
              </a:rPr>
              <a:t>Call Volume Information</a:t>
            </a:r>
          </a:p>
          <a:p>
            <a:pPr marL="355600" indent="-342900">
              <a:lnSpc>
                <a:spcPct val="100000"/>
              </a:lnSpc>
              <a:spcBef>
                <a:spcPts val="480"/>
              </a:spcBef>
              <a:buFont typeface="Wingdings" panose="05000000000000000000" pitchFamily="2" charset="2"/>
              <a:buChar char="q"/>
              <a:tabLst>
                <a:tab pos="469900" algn="l"/>
              </a:tabLst>
            </a:pPr>
            <a:r>
              <a:rPr lang="en-US" b="1" dirty="0">
                <a:solidFill>
                  <a:schemeClr val="accent1">
                    <a:lumMod val="50000"/>
                  </a:schemeClr>
                </a:solidFill>
                <a:latin typeface="Times New Roman"/>
                <a:cs typeface="Times New Roman"/>
              </a:rPr>
              <a:t>Call Volume/CAD Event File Manager</a:t>
            </a:r>
          </a:p>
          <a:p>
            <a:pPr marL="355600" indent="-342900">
              <a:lnSpc>
                <a:spcPct val="100000"/>
              </a:lnSpc>
              <a:spcBef>
                <a:spcPts val="480"/>
              </a:spcBef>
              <a:buFont typeface="Wingdings" panose="05000000000000000000" pitchFamily="2" charset="2"/>
              <a:buChar char="q"/>
              <a:tabLst>
                <a:tab pos="469900" algn="l"/>
              </a:tabLst>
            </a:pPr>
            <a:r>
              <a:rPr lang="en-US" b="1" dirty="0">
                <a:solidFill>
                  <a:schemeClr val="accent1">
                    <a:lumMod val="50000"/>
                  </a:schemeClr>
                </a:solidFill>
                <a:latin typeface="Times New Roman"/>
                <a:cs typeface="Times New Roman"/>
              </a:rPr>
              <a:t>County Controller’s Certification	</a:t>
            </a:r>
          </a:p>
        </p:txBody>
      </p:sp>
      <p:sp>
        <p:nvSpPr>
          <p:cNvPr id="9" name="TextBox 8">
            <a:extLst>
              <a:ext uri="{FF2B5EF4-FFF2-40B4-BE49-F238E27FC236}">
                <a16:creationId xmlns:a16="http://schemas.microsoft.com/office/drawing/2014/main" id="{BC00217C-7ECD-4A24-83D5-9BE00087FCFE}"/>
              </a:ext>
            </a:extLst>
          </p:cNvPr>
          <p:cNvSpPr txBox="1"/>
          <p:nvPr/>
        </p:nvSpPr>
        <p:spPr>
          <a:xfrm>
            <a:off x="152400" y="304800"/>
            <a:ext cx="884237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2022 Combined</a:t>
            </a:r>
            <a:r>
              <a:rPr lang="en-US" sz="2800" b="1" spc="-20" dirty="0">
                <a:solidFill>
                  <a:schemeClr val="bg1"/>
                </a:solidFill>
                <a:latin typeface="Times New Roman" panose="02020603050405020304" pitchFamily="18" charset="0"/>
                <a:cs typeface="Times New Roman" panose="02020603050405020304" pitchFamily="18" charset="0"/>
              </a:rPr>
              <a:t> </a:t>
            </a:r>
            <a:r>
              <a:rPr lang="en-US" sz="2800" b="1" spc="-5" dirty="0">
                <a:solidFill>
                  <a:schemeClr val="bg1"/>
                </a:solidFill>
                <a:latin typeface="Times New Roman" panose="02020603050405020304" pitchFamily="18" charset="0"/>
                <a:cs typeface="Times New Roman" panose="02020603050405020304" pitchFamily="18" charset="0"/>
              </a:rPr>
              <a:t>Report</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1000"/>
                                        <p:tgtEl>
                                          <p:spTgt spid="12">
                                            <p:bg/>
                                          </p:spTgt>
                                        </p:tgtEl>
                                      </p:cBhvr>
                                    </p:animEffect>
                                    <p:anim calcmode="lin" valueType="num">
                                      <p:cBhvr>
                                        <p:cTn id="8" dur="1000" fill="hold"/>
                                        <p:tgtEl>
                                          <p:spTgt spid="12">
                                            <p:bg/>
                                          </p:spTgt>
                                        </p:tgtEl>
                                        <p:attrNameLst>
                                          <p:attrName>ppt_x</p:attrName>
                                        </p:attrNameLst>
                                      </p:cBhvr>
                                      <p:tavLst>
                                        <p:tav tm="0">
                                          <p:val>
                                            <p:strVal val="#ppt_x"/>
                                          </p:val>
                                        </p:tav>
                                        <p:tav tm="100000">
                                          <p:val>
                                            <p:strVal val="#ppt_x"/>
                                          </p:val>
                                        </p:tav>
                                      </p:tavLst>
                                    </p:anim>
                                    <p:anim calcmode="lin" valueType="num">
                                      <p:cBhvr>
                                        <p:cTn id="9" dur="1000" fill="hold"/>
                                        <p:tgtEl>
                                          <p:spTgt spid="1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anim calcmode="lin" valueType="num">
                                      <p:cBhvr>
                                        <p:cTn id="1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fade">
                                      <p:cBhvr>
                                        <p:cTn id="18" dur="1000"/>
                                        <p:tgtEl>
                                          <p:spTgt spid="12">
                                            <p:txEl>
                                              <p:pRg st="1" end="1"/>
                                            </p:txEl>
                                          </p:spTgt>
                                        </p:tgtEl>
                                      </p:cBhvr>
                                    </p:animEffect>
                                    <p:anim calcmode="lin" valueType="num">
                                      <p:cBhvr>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1000"/>
                                        <p:tgtEl>
                                          <p:spTgt spid="12">
                                            <p:txEl>
                                              <p:pRg st="2" end="2"/>
                                            </p:txEl>
                                          </p:spTgt>
                                        </p:tgtEl>
                                      </p:cBhvr>
                                    </p:animEffect>
                                    <p:anim calcmode="lin" valueType="num">
                                      <p:cBhvr>
                                        <p:cTn id="2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animEffect transition="in" filter="fade">
                                      <p:cBhvr>
                                        <p:cTn id="33" dur="1000"/>
                                        <p:tgtEl>
                                          <p:spTgt spid="12">
                                            <p:txEl>
                                              <p:pRg st="4" end="4"/>
                                            </p:txEl>
                                          </p:spTgt>
                                        </p:tgtEl>
                                      </p:cBhvr>
                                    </p:animEffect>
                                    <p:anim calcmode="lin" valueType="num">
                                      <p:cBhvr>
                                        <p:cTn id="34"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bg/>
                                          </p:spTgt>
                                        </p:tgtEl>
                                        <p:attrNameLst>
                                          <p:attrName>style.visibility</p:attrName>
                                        </p:attrNameLst>
                                      </p:cBhvr>
                                      <p:to>
                                        <p:strVal val="visible"/>
                                      </p:to>
                                    </p:set>
                                    <p:anim calcmode="lin" valueType="num">
                                      <p:cBhvr additive="base">
                                        <p:cTn id="40" dur="500" fill="hold"/>
                                        <p:tgtEl>
                                          <p:spTgt spid="13">
                                            <p:bg/>
                                          </p:spTgt>
                                        </p:tgtEl>
                                        <p:attrNameLst>
                                          <p:attrName>ppt_x</p:attrName>
                                        </p:attrNameLst>
                                      </p:cBhvr>
                                      <p:tavLst>
                                        <p:tav tm="0">
                                          <p:val>
                                            <p:strVal val="0-#ppt_w/2"/>
                                          </p:val>
                                        </p:tav>
                                        <p:tav tm="100000">
                                          <p:val>
                                            <p:strVal val="#ppt_x"/>
                                          </p:val>
                                        </p:tav>
                                      </p:tavLst>
                                    </p:anim>
                                    <p:anim calcmode="lin" valueType="num">
                                      <p:cBhvr additive="base">
                                        <p:cTn id="41" dur="500" fill="hold"/>
                                        <p:tgtEl>
                                          <p:spTgt spid="13">
                                            <p:bg/>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 calcmode="lin" valueType="num">
                                      <p:cBhvr additive="base">
                                        <p:cTn id="44"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1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3">
                                            <p:txEl>
                                              <p:pRg st="1" end="1"/>
                                            </p:txEl>
                                          </p:spTgt>
                                        </p:tgtEl>
                                        <p:attrNameLst>
                                          <p:attrName>style.visibility</p:attrName>
                                        </p:attrNameLst>
                                      </p:cBhvr>
                                      <p:to>
                                        <p:strVal val="visible"/>
                                      </p:to>
                                    </p:set>
                                    <p:anim calcmode="lin" valueType="num">
                                      <p:cBhvr additive="base">
                                        <p:cTn id="48"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3">
                                            <p:txEl>
                                              <p:pRg st="1" end="1"/>
                                            </p:txEl>
                                          </p:spTgt>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 calcmode="lin" valueType="num">
                                      <p:cBhvr additive="base">
                                        <p:cTn id="52"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3">
                                            <p:txEl>
                                              <p:pRg st="2" end="2"/>
                                            </p:txEl>
                                          </p:spTgt>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 calcmode="lin" valueType="num">
                                      <p:cBhvr additive="base">
                                        <p:cTn id="56"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3">
                                            <p:txEl>
                                              <p:pRg st="3" end="3"/>
                                            </p:txEl>
                                          </p:spTgt>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3">
                                            <p:txEl>
                                              <p:pRg st="4" end="4"/>
                                            </p:txEl>
                                          </p:spTgt>
                                        </p:tgtEl>
                                        <p:attrNameLst>
                                          <p:attrName>style.visibility</p:attrName>
                                        </p:attrNameLst>
                                      </p:cBhvr>
                                      <p:to>
                                        <p:strVal val="visible"/>
                                      </p:to>
                                    </p:set>
                                    <p:anim calcmode="lin" valueType="num">
                                      <p:cBhvr additive="base">
                                        <p:cTn id="60"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AA13B6-D332-490A-9A11-B7084C1D9BAE}"/>
              </a:ext>
            </a:extLst>
          </p:cNvPr>
          <p:cNvPicPr>
            <a:picLocks noChangeAspect="1"/>
          </p:cNvPicPr>
          <p:nvPr/>
        </p:nvPicPr>
        <p:blipFill>
          <a:blip r:embed="rId2"/>
          <a:stretch>
            <a:fillRect/>
          </a:stretch>
        </p:blipFill>
        <p:spPr>
          <a:xfrm>
            <a:off x="141188" y="1417052"/>
            <a:ext cx="8774211" cy="4779384"/>
          </a:xfrm>
          <a:prstGeom prst="rect">
            <a:avLst/>
          </a:prstGeom>
        </p:spPr>
      </p:pic>
      <p:grpSp>
        <p:nvGrpSpPr>
          <p:cNvPr id="5" name="Group 4">
            <a:extLst>
              <a:ext uri="{FF2B5EF4-FFF2-40B4-BE49-F238E27FC236}">
                <a16:creationId xmlns:a16="http://schemas.microsoft.com/office/drawing/2014/main" id="{8432F364-91D2-4851-A619-AEC86AD4A169}"/>
              </a:ext>
            </a:extLst>
          </p:cNvPr>
          <p:cNvGrpSpPr/>
          <p:nvPr/>
        </p:nvGrpSpPr>
        <p:grpSpPr>
          <a:xfrm>
            <a:off x="519984" y="2301068"/>
            <a:ext cx="8123273" cy="3109132"/>
            <a:chOff x="519984" y="2301068"/>
            <a:chExt cx="8123273" cy="3109132"/>
          </a:xfrm>
        </p:grpSpPr>
        <p:sp>
          <p:nvSpPr>
            <p:cNvPr id="8" name="object 6">
              <a:extLst>
                <a:ext uri="{FF2B5EF4-FFF2-40B4-BE49-F238E27FC236}">
                  <a16:creationId xmlns:a16="http://schemas.microsoft.com/office/drawing/2014/main" id="{23DD90E3-8576-4FB6-8C04-B4D7A8D9F2F5}"/>
                </a:ext>
              </a:extLst>
            </p:cNvPr>
            <p:cNvSpPr txBox="1"/>
            <p:nvPr/>
          </p:nvSpPr>
          <p:spPr>
            <a:xfrm>
              <a:off x="519984" y="2897333"/>
              <a:ext cx="8090616" cy="2512867"/>
            </a:xfrm>
            <a:prstGeom prst="rect">
              <a:avLst/>
            </a:prstGeom>
            <a:solidFill>
              <a:schemeClr val="tx2">
                <a:lumMod val="60000"/>
                <a:lumOff val="40000"/>
                <a:alpha val="51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88265" rIns="0" bIns="0" rtlCol="0">
              <a:spAutoFit/>
            </a:bodyPr>
            <a:lstStyle/>
            <a:p>
              <a:pPr marL="12700" algn="ctr">
                <a:lnSpc>
                  <a:spcPct val="100000"/>
                </a:lnSpc>
                <a:spcBef>
                  <a:spcPts val="695"/>
                </a:spcBef>
              </a:pPr>
              <a:r>
                <a:rPr lang="en-US" sz="2800" dirty="0">
                  <a:solidFill>
                    <a:srgbClr val="FFFF00"/>
                  </a:solidFill>
                  <a:latin typeface="Times New Roman"/>
                  <a:cs typeface="Times New Roman"/>
                </a:rPr>
                <a:t>Formula Funds (83%) and </a:t>
              </a:r>
            </a:p>
            <a:p>
              <a:pPr marL="12700" algn="ctr">
                <a:lnSpc>
                  <a:spcPct val="100000"/>
                </a:lnSpc>
                <a:spcBef>
                  <a:spcPts val="695"/>
                </a:spcBef>
              </a:pPr>
              <a:r>
                <a:rPr lang="en-US" sz="2800" dirty="0">
                  <a:solidFill>
                    <a:srgbClr val="FFFF00"/>
                  </a:solidFill>
                  <a:latin typeface="Times New Roman"/>
                  <a:cs typeface="Times New Roman"/>
                </a:rPr>
                <a:t>Statewide Interconnectivity Funds (15%) </a:t>
              </a:r>
            </a:p>
            <a:p>
              <a:pPr marL="12700" algn="ctr">
                <a:lnSpc>
                  <a:spcPct val="100000"/>
                </a:lnSpc>
                <a:spcBef>
                  <a:spcPts val="695"/>
                </a:spcBef>
              </a:pPr>
              <a:r>
                <a:rPr lang="en-US" sz="2800" dirty="0">
                  <a:solidFill>
                    <a:srgbClr val="FFFF00"/>
                  </a:solidFill>
                  <a:latin typeface="Times New Roman"/>
                  <a:cs typeface="Times New Roman"/>
                </a:rPr>
                <a:t>disbursements and expenditures are recorded and uploaded in their respective columns and </a:t>
              </a:r>
            </a:p>
            <a:p>
              <a:pPr marL="12700" algn="ctr">
                <a:lnSpc>
                  <a:spcPct val="100000"/>
                </a:lnSpc>
                <a:spcBef>
                  <a:spcPts val="695"/>
                </a:spcBef>
              </a:pPr>
              <a:r>
                <a:rPr lang="en-US" sz="2800" dirty="0">
                  <a:solidFill>
                    <a:srgbClr val="FFFF00"/>
                  </a:solidFill>
                  <a:latin typeface="Times New Roman"/>
                  <a:cs typeface="Times New Roman"/>
                </a:rPr>
                <a:t>combined in the ‘Total’ column of the report </a:t>
              </a:r>
            </a:p>
          </p:txBody>
        </p:sp>
        <p:sp>
          <p:nvSpPr>
            <p:cNvPr id="10" name="object 6">
              <a:extLst>
                <a:ext uri="{FF2B5EF4-FFF2-40B4-BE49-F238E27FC236}">
                  <a16:creationId xmlns:a16="http://schemas.microsoft.com/office/drawing/2014/main" id="{915337C4-57F4-48B7-B9DE-108459AA99D0}"/>
                </a:ext>
              </a:extLst>
            </p:cNvPr>
            <p:cNvSpPr txBox="1"/>
            <p:nvPr/>
          </p:nvSpPr>
          <p:spPr>
            <a:xfrm>
              <a:off x="552641" y="2301068"/>
              <a:ext cx="8090616" cy="520014"/>
            </a:xfrm>
            <a:prstGeom prst="rect">
              <a:avLst/>
            </a:prstGeom>
            <a:solidFill>
              <a:schemeClr val="tx2">
                <a:lumMod val="75000"/>
                <a:alpha val="51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88265" rIns="0" bIns="0" rtlCol="0">
              <a:spAutoFit/>
            </a:bodyPr>
            <a:lstStyle/>
            <a:p>
              <a:pPr marL="12700" algn="ctr">
                <a:lnSpc>
                  <a:spcPct val="100000"/>
                </a:lnSpc>
                <a:spcBef>
                  <a:spcPts val="695"/>
                </a:spcBef>
              </a:pPr>
              <a:r>
                <a:rPr lang="en-US" sz="2800" dirty="0">
                  <a:solidFill>
                    <a:srgbClr val="FFFF00"/>
                  </a:solidFill>
                  <a:latin typeface="Times New Roman"/>
                  <a:cs typeface="Times New Roman"/>
                </a:rPr>
                <a:t>Note:</a:t>
              </a:r>
            </a:p>
          </p:txBody>
        </p:sp>
      </p:grpSp>
      <p:sp>
        <p:nvSpPr>
          <p:cNvPr id="3" name="TextBox 2">
            <a:extLst>
              <a:ext uri="{FF2B5EF4-FFF2-40B4-BE49-F238E27FC236}">
                <a16:creationId xmlns:a16="http://schemas.microsoft.com/office/drawing/2014/main" id="{0292934D-2696-4BF2-B682-7CDFBF71E83B}"/>
              </a:ext>
            </a:extLst>
          </p:cNvPr>
          <p:cNvSpPr txBox="1"/>
          <p:nvPr/>
        </p:nvSpPr>
        <p:spPr>
          <a:xfrm>
            <a:off x="152400" y="304800"/>
            <a:ext cx="8842375"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2022 Combined</a:t>
            </a:r>
            <a:r>
              <a:rPr lang="en-US" sz="2800" b="1" spc="-20" dirty="0">
                <a:solidFill>
                  <a:schemeClr val="bg1"/>
                </a:solidFill>
                <a:latin typeface="Times New Roman" panose="02020603050405020304" pitchFamily="18" charset="0"/>
                <a:cs typeface="Times New Roman" panose="02020603050405020304" pitchFamily="18" charset="0"/>
              </a:rPr>
              <a:t> </a:t>
            </a:r>
            <a:r>
              <a:rPr lang="en-US" sz="2800" b="1" spc="-5" dirty="0">
                <a:solidFill>
                  <a:schemeClr val="bg1"/>
                </a:solidFill>
                <a:latin typeface="Times New Roman" panose="02020603050405020304" pitchFamily="18" charset="0"/>
                <a:cs typeface="Times New Roman" panose="02020603050405020304" pitchFamily="18" charset="0"/>
              </a:rPr>
              <a:t>Report</a:t>
            </a:r>
            <a:endParaRPr lang="en-US" sz="2800" b="1" dirty="0">
              <a:solidFill>
                <a:schemeClr val="bg1"/>
              </a:solidFill>
            </a:endParaRPr>
          </a:p>
        </p:txBody>
      </p:sp>
    </p:spTree>
    <p:extLst>
      <p:ext uri="{BB962C8B-B14F-4D97-AF65-F5344CB8AC3E}">
        <p14:creationId xmlns:p14="http://schemas.microsoft.com/office/powerpoint/2010/main" val="40586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BF2D-AD93-438F-AE17-3F4D70D96A5F}"/>
              </a:ext>
            </a:extLst>
          </p:cNvPr>
          <p:cNvSpPr>
            <a:spLocks noGrp="1"/>
          </p:cNvSpPr>
          <p:nvPr>
            <p:ph type="title"/>
          </p:nvPr>
        </p:nvSpPr>
        <p:spPr>
          <a:xfrm>
            <a:off x="149352" y="331113"/>
            <a:ext cx="8845295" cy="430887"/>
          </a:xfrm>
        </p:spPr>
        <p:txBody>
          <a:bodyPr/>
          <a:lstStyle/>
          <a:p>
            <a:pPr algn="ctr"/>
            <a:r>
              <a:rPr lang="en-US" sz="2800" dirty="0">
                <a:latin typeface="Times New Roman" panose="02020603050405020304" pitchFamily="18" charset="0"/>
                <a:cs typeface="Times New Roman" panose="02020603050405020304" pitchFamily="18" charset="0"/>
              </a:rPr>
              <a:t>Helpful Hints and Tools</a:t>
            </a:r>
          </a:p>
        </p:txBody>
      </p:sp>
      <p:sp>
        <p:nvSpPr>
          <p:cNvPr id="4" name="TextBox 3">
            <a:extLst>
              <a:ext uri="{FF2B5EF4-FFF2-40B4-BE49-F238E27FC236}">
                <a16:creationId xmlns:a16="http://schemas.microsoft.com/office/drawing/2014/main" id="{8E432368-278F-4908-B6E7-B506F0D5637C}"/>
              </a:ext>
            </a:extLst>
          </p:cNvPr>
          <p:cNvSpPr txBox="1"/>
          <p:nvPr/>
        </p:nvSpPr>
        <p:spPr>
          <a:xfrm>
            <a:off x="1495423" y="1752600"/>
            <a:ext cx="6153152" cy="4401205"/>
          </a:xfrm>
          <a:prstGeom prst="rect">
            <a:avLst/>
          </a:prstGeom>
          <a:solidFill>
            <a:schemeClr val="tx2">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Opening multiple Combined Reports at one time.</a:t>
            </a:r>
          </a:p>
          <a:p>
            <a:pPr marL="342900" indent="-342900">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solidFill>
                  <a:schemeClr val="accent1">
                    <a:lumMod val="75000"/>
                  </a:schemeClr>
                </a:solidFill>
                <a:latin typeface="Times New Roman" panose="02020603050405020304" pitchFamily="18" charset="0"/>
                <a:cs typeface="Times New Roman" panose="02020603050405020304" pitchFamily="18" charset="0"/>
              </a:rPr>
              <a:t>Opening multiple years at one time.</a:t>
            </a:r>
          </a:p>
          <a:p>
            <a:pPr marL="342900" indent="-342900">
              <a:buFont typeface="Wingdings" panose="05000000000000000000" pitchFamily="2" charset="2"/>
              <a:buChar char="q"/>
            </a:pPr>
            <a:endParaRPr lang="en-US" sz="2000" dirty="0">
              <a:solidFill>
                <a:schemeClr val="accent4"/>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Cut and paste from one to another.</a:t>
            </a:r>
          </a:p>
          <a:p>
            <a:pPr marL="342900" indent="-342900">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solidFill>
                  <a:schemeClr val="accent1">
                    <a:lumMod val="75000"/>
                  </a:schemeClr>
                </a:solidFill>
                <a:latin typeface="Times New Roman" panose="02020603050405020304" pitchFamily="18" charset="0"/>
                <a:cs typeface="Times New Roman" panose="02020603050405020304" pitchFamily="18" charset="0"/>
              </a:rPr>
              <a:t>Cut and paste from word, excel, etc. into the CR.</a:t>
            </a:r>
          </a:p>
          <a:p>
            <a:pPr marL="342900" indent="-342900">
              <a:buFont typeface="Wingdings" panose="05000000000000000000" pitchFamily="2" charset="2"/>
              <a:buChar char="q"/>
            </a:pPr>
            <a:endParaRPr lang="en-US" sz="2000" dirty="0">
              <a:solidFill>
                <a:schemeClr val="accent4"/>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Sort multiple fields (headers.)</a:t>
            </a:r>
          </a:p>
          <a:p>
            <a:pPr marL="342900" indent="-342900">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solidFill>
                  <a:schemeClr val="accent1">
                    <a:lumMod val="75000"/>
                  </a:schemeClr>
                </a:solidFill>
                <a:latin typeface="Times New Roman" panose="02020603050405020304" pitchFamily="18" charset="0"/>
                <a:cs typeface="Times New Roman" panose="02020603050405020304" pitchFamily="18" charset="0"/>
              </a:rPr>
              <a:t>Search by vendor, amount, location, etc.</a:t>
            </a:r>
          </a:p>
          <a:p>
            <a:pPr marL="342900" indent="-342900">
              <a:buFont typeface="Wingdings" panose="05000000000000000000" pitchFamily="2" charset="2"/>
              <a:buChar char="q"/>
            </a:pPr>
            <a:endParaRPr lang="en-US" sz="2000" dirty="0">
              <a:solidFill>
                <a:schemeClr val="accent4"/>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Export reports for multiple uses.</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95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773F6-478A-4252-85C1-D66FC7D491A7}"/>
              </a:ext>
            </a:extLst>
          </p:cNvPr>
          <p:cNvSpPr>
            <a:spLocks noGrp="1"/>
          </p:cNvSpPr>
          <p:nvPr>
            <p:ph sz="half" idx="2"/>
          </p:nvPr>
        </p:nvSpPr>
        <p:spPr>
          <a:xfrm>
            <a:off x="876299" y="1905000"/>
            <a:ext cx="7391400" cy="3693319"/>
          </a:xfr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a:lstStyle/>
          <a:p>
            <a:pPr marL="342900" indent="-342900">
              <a:buFont typeface="Wingdings" panose="05000000000000000000" pitchFamily="2" charset="2"/>
              <a:buChar char="q"/>
            </a:pPr>
            <a:endParaRPr lang="en-US" b="0" dirty="0"/>
          </a:p>
          <a:p>
            <a:pPr marL="342900" indent="-342900">
              <a:buFont typeface="Wingdings" panose="05000000000000000000" pitchFamily="2" charset="2"/>
              <a:buChar char="q"/>
            </a:pPr>
            <a:r>
              <a:rPr lang="en-US" b="0" dirty="0"/>
              <a:t>Be sure to mark the check box for uploaded documents.</a:t>
            </a:r>
          </a:p>
          <a:p>
            <a:endParaRPr lang="en-US" b="0" dirty="0"/>
          </a:p>
          <a:p>
            <a:pPr marL="342900" indent="-342900">
              <a:buFont typeface="Wingdings" panose="05000000000000000000" pitchFamily="2" charset="2"/>
              <a:buChar char="q"/>
            </a:pPr>
            <a:r>
              <a:rPr lang="en-US" b="0" dirty="0">
                <a:solidFill>
                  <a:schemeClr val="accent1">
                    <a:lumMod val="75000"/>
                  </a:schemeClr>
                </a:solidFill>
              </a:rPr>
              <a:t>Uploaded documents can be selected for multiple expenses, but you must mark the check box every time.</a:t>
            </a:r>
          </a:p>
          <a:p>
            <a:endParaRPr lang="en-US" b="0" dirty="0">
              <a:solidFill>
                <a:schemeClr val="accent1">
                  <a:lumMod val="75000"/>
                </a:schemeClr>
              </a:solidFill>
            </a:endParaRPr>
          </a:p>
          <a:p>
            <a:pPr marL="342900" indent="-342900">
              <a:buFont typeface="Wingdings" panose="05000000000000000000" pitchFamily="2" charset="2"/>
              <a:buChar char="q"/>
            </a:pPr>
            <a:r>
              <a:rPr lang="en-US" b="0" dirty="0"/>
              <a:t>Uploading invoices to Schedule A is NOT the same as is done in Schedule B.  See Instructions.</a:t>
            </a:r>
          </a:p>
          <a:p>
            <a:endParaRPr lang="en-US" b="0" dirty="0"/>
          </a:p>
          <a:p>
            <a:pPr marL="342900" indent="-342900">
              <a:buFont typeface="Wingdings" panose="05000000000000000000" pitchFamily="2" charset="2"/>
              <a:buChar char="q"/>
            </a:pPr>
            <a:r>
              <a:rPr lang="en-US" b="0" dirty="0">
                <a:solidFill>
                  <a:schemeClr val="accent1">
                    <a:lumMod val="75000"/>
                  </a:schemeClr>
                </a:solidFill>
              </a:rPr>
              <a:t>Refer to previously uploaded multi-year contracts, rental agreements...  No need to upload them again.</a:t>
            </a:r>
          </a:p>
          <a:p>
            <a:endParaRPr lang="en-US" b="0" dirty="0">
              <a:solidFill>
                <a:srgbClr val="CC9C3C"/>
              </a:solidFill>
            </a:endParaRPr>
          </a:p>
        </p:txBody>
      </p:sp>
      <p:sp>
        <p:nvSpPr>
          <p:cNvPr id="7" name="Title 1">
            <a:extLst>
              <a:ext uri="{FF2B5EF4-FFF2-40B4-BE49-F238E27FC236}">
                <a16:creationId xmlns:a16="http://schemas.microsoft.com/office/drawing/2014/main" id="{F7C8F39A-E0D2-4648-8E83-2D3F62AFC744}"/>
              </a:ext>
            </a:extLst>
          </p:cNvPr>
          <p:cNvSpPr>
            <a:spLocks noGrp="1"/>
          </p:cNvSpPr>
          <p:nvPr>
            <p:ph type="title"/>
          </p:nvPr>
        </p:nvSpPr>
        <p:spPr>
          <a:xfrm>
            <a:off x="149352" y="331113"/>
            <a:ext cx="8845295" cy="430887"/>
          </a:xfrm>
        </p:spPr>
        <p:txBody>
          <a:bodyPr/>
          <a:lstStyle/>
          <a:p>
            <a:pPr algn="ctr"/>
            <a:r>
              <a:rPr lang="en-US" sz="2800" dirty="0">
                <a:latin typeface="Times New Roman" panose="02020603050405020304" pitchFamily="18" charset="0"/>
                <a:cs typeface="Times New Roman" panose="02020603050405020304" pitchFamily="18" charset="0"/>
              </a:rPr>
              <a:t>Helpful Hints and Tools</a:t>
            </a:r>
          </a:p>
        </p:txBody>
      </p:sp>
    </p:spTree>
    <p:extLst>
      <p:ext uri="{BB962C8B-B14F-4D97-AF65-F5344CB8AC3E}">
        <p14:creationId xmlns:p14="http://schemas.microsoft.com/office/powerpoint/2010/main" val="425336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6" dur="500"/>
                                        <p:tgtEl>
                                          <p:spTgt spid="3">
                                            <p:txEl>
                                              <p:pRg st="5" end="5"/>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4477765-942B-4099-B6CF-2F1A3A5596D5}"/>
              </a:ext>
            </a:extLst>
          </p:cNvPr>
          <p:cNvSpPr/>
          <p:nvPr/>
        </p:nvSpPr>
        <p:spPr>
          <a:xfrm>
            <a:off x="2356756" y="1447800"/>
            <a:ext cx="4653644" cy="4648200"/>
          </a:xfrm>
          <a:prstGeom prst="ellipse">
            <a:avLst/>
          </a:prstGeom>
          <a:solidFill>
            <a:schemeClr val="tx2">
              <a:lumMod val="75000"/>
              <a:alpha val="51000"/>
            </a:schemeClr>
          </a:solid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Supporting Documentation</a:t>
            </a:r>
          </a:p>
        </p:txBody>
      </p:sp>
      <p:sp>
        <p:nvSpPr>
          <p:cNvPr id="2" name="Title 1">
            <a:extLst>
              <a:ext uri="{FF2B5EF4-FFF2-40B4-BE49-F238E27FC236}">
                <a16:creationId xmlns:a16="http://schemas.microsoft.com/office/drawing/2014/main" id="{C42EBF2D-AD93-438F-AE17-3F4D70D96A5F}"/>
              </a:ext>
            </a:extLst>
          </p:cNvPr>
          <p:cNvSpPr>
            <a:spLocks noGrp="1"/>
          </p:cNvSpPr>
          <p:nvPr>
            <p:ph type="title"/>
          </p:nvPr>
        </p:nvSpPr>
        <p:spPr>
          <a:xfrm>
            <a:off x="152400" y="381000"/>
            <a:ext cx="8839200" cy="430887"/>
          </a:xfrm>
        </p:spPr>
        <p:txBody>
          <a:bodyPr/>
          <a:lstStyle/>
          <a:p>
            <a:pPr algn="ctr"/>
            <a:r>
              <a:rPr lang="en-US" sz="2800" dirty="0">
                <a:latin typeface="Times New Roman"/>
                <a:cs typeface="Times New Roman"/>
              </a:rPr>
              <a:t>Expense Documentation Guidance</a:t>
            </a:r>
            <a:endParaRPr lang="en-US" sz="2800" dirty="0"/>
          </a:p>
        </p:txBody>
      </p:sp>
      <p:sp>
        <p:nvSpPr>
          <p:cNvPr id="3" name="Content Placeholder 2">
            <a:extLst>
              <a:ext uri="{FF2B5EF4-FFF2-40B4-BE49-F238E27FC236}">
                <a16:creationId xmlns:a16="http://schemas.microsoft.com/office/drawing/2014/main" id="{288773F6-478A-4252-85C1-D66FC7D491A7}"/>
              </a:ext>
            </a:extLst>
          </p:cNvPr>
          <p:cNvSpPr>
            <a:spLocks noGrp="1"/>
          </p:cNvSpPr>
          <p:nvPr>
            <p:ph sz="half" idx="2"/>
          </p:nvPr>
        </p:nvSpPr>
        <p:spPr>
          <a:xfrm>
            <a:off x="1752600" y="1632496"/>
            <a:ext cx="6981662" cy="4539704"/>
          </a:xfr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a:lstStyle/>
          <a:p>
            <a:pPr marL="342900" indent="-342900">
              <a:buFont typeface="Wingdings" panose="05000000000000000000" pitchFamily="2" charset="2"/>
              <a:buChar char="q"/>
            </a:pPr>
            <a:endParaRPr lang="en-US" b="0" dirty="0"/>
          </a:p>
          <a:p>
            <a:pPr marL="355600" indent="-342900">
              <a:spcBef>
                <a:spcPts val="615"/>
              </a:spcBef>
              <a:buFont typeface="Wingdings" panose="05000000000000000000" pitchFamily="2" charset="2"/>
              <a:buChar char="ü"/>
            </a:pPr>
            <a:r>
              <a:rPr lang="en-US" b="0" dirty="0"/>
              <a:t>Expenses must meet the PA 911 Program 2022 Eligibility Criteria.</a:t>
            </a:r>
          </a:p>
          <a:p>
            <a:pPr marL="355600" indent="-342900">
              <a:lnSpc>
                <a:spcPct val="100000"/>
              </a:lnSpc>
              <a:spcBef>
                <a:spcPts val="615"/>
              </a:spcBef>
              <a:buFont typeface="Wingdings" panose="05000000000000000000" pitchFamily="2" charset="2"/>
              <a:buChar char="ü"/>
            </a:pPr>
            <a:r>
              <a:rPr lang="en-US" b="0" dirty="0"/>
              <a:t>Provide adequate information to </a:t>
            </a:r>
            <a:r>
              <a:rPr lang="en-US" b="0" spc="-5" dirty="0"/>
              <a:t>demonstrate</a:t>
            </a:r>
            <a:r>
              <a:rPr lang="en-US" b="0" spc="-165" dirty="0"/>
              <a:t> </a:t>
            </a:r>
            <a:r>
              <a:rPr lang="en-US" b="0" spc="-5" dirty="0"/>
              <a:t>eligibility.</a:t>
            </a:r>
          </a:p>
          <a:p>
            <a:pPr marL="355600" indent="-342900">
              <a:lnSpc>
                <a:spcPct val="100000"/>
              </a:lnSpc>
              <a:spcBef>
                <a:spcPts val="615"/>
              </a:spcBef>
              <a:buFont typeface="Wingdings" panose="05000000000000000000" pitchFamily="2" charset="2"/>
              <a:buChar char="ü"/>
            </a:pPr>
            <a:r>
              <a:rPr lang="en-US" b="0" spc="-5" dirty="0"/>
              <a:t>Provide adequate details in the “Item </a:t>
            </a:r>
            <a:r>
              <a:rPr lang="en-US" b="0" spc="-10" dirty="0"/>
              <a:t>Description” </a:t>
            </a:r>
            <a:r>
              <a:rPr lang="en-US" b="0" spc="-5" dirty="0"/>
              <a:t>field is critical.  </a:t>
            </a:r>
          </a:p>
          <a:p>
            <a:pPr marL="355600" indent="-342900">
              <a:lnSpc>
                <a:spcPct val="100000"/>
              </a:lnSpc>
              <a:spcBef>
                <a:spcPts val="615"/>
              </a:spcBef>
              <a:buFont typeface="Wingdings" panose="05000000000000000000" pitchFamily="2" charset="2"/>
              <a:buChar char="ü"/>
            </a:pPr>
            <a:r>
              <a:rPr lang="en-US" b="0" spc="-5" dirty="0"/>
              <a:t>Upload any documentation to support </a:t>
            </a:r>
            <a:r>
              <a:rPr lang="en-US" b="0" spc="-15" dirty="0"/>
              <a:t>eligibility.</a:t>
            </a:r>
          </a:p>
          <a:p>
            <a:pPr marL="355600" indent="-342900">
              <a:lnSpc>
                <a:spcPct val="100000"/>
              </a:lnSpc>
              <a:spcBef>
                <a:spcPts val="615"/>
              </a:spcBef>
              <a:buFont typeface="Wingdings" panose="05000000000000000000" pitchFamily="2" charset="2"/>
              <a:buChar char="ü"/>
            </a:pPr>
            <a:r>
              <a:rPr lang="en-US" b="0" spc="-5" dirty="0"/>
              <a:t>PEMA will contact the PSAP for documentation when eligibility is not</a:t>
            </a:r>
            <a:r>
              <a:rPr lang="en-US" b="0" spc="180" dirty="0"/>
              <a:t> </a:t>
            </a:r>
            <a:r>
              <a:rPr lang="en-US" b="0" spc="-20" dirty="0"/>
              <a:t>clear.</a:t>
            </a:r>
          </a:p>
          <a:p>
            <a:pPr marL="355600" indent="-342900">
              <a:lnSpc>
                <a:spcPct val="100000"/>
              </a:lnSpc>
              <a:spcBef>
                <a:spcPts val="615"/>
              </a:spcBef>
              <a:buFont typeface="Wingdings" panose="05000000000000000000" pitchFamily="2" charset="2"/>
              <a:buChar char="ü"/>
            </a:pPr>
            <a:r>
              <a:rPr lang="en-US" b="0" spc="-20" dirty="0"/>
              <a:t>Schedule B requires invoices as documentation. </a:t>
            </a:r>
          </a:p>
          <a:p>
            <a:pPr marL="355600" indent="-342900">
              <a:lnSpc>
                <a:spcPct val="100000"/>
              </a:lnSpc>
              <a:spcBef>
                <a:spcPts val="615"/>
              </a:spcBef>
              <a:buFont typeface="Wingdings" panose="05000000000000000000" pitchFamily="2" charset="2"/>
              <a:buChar char="ü"/>
            </a:pPr>
            <a:r>
              <a:rPr lang="en-US" b="0" spc="-20" dirty="0"/>
              <a:t>Formal Audit will still require invoices especially if you use spreadsheets.</a:t>
            </a:r>
          </a:p>
          <a:p>
            <a:endParaRPr lang="en-US" b="0" dirty="0">
              <a:solidFill>
                <a:srgbClr val="CC9C3C"/>
              </a:solidFill>
            </a:endParaRPr>
          </a:p>
        </p:txBody>
      </p:sp>
      <p:sp>
        <p:nvSpPr>
          <p:cNvPr id="5" name="Oval 4">
            <a:extLst>
              <a:ext uri="{FF2B5EF4-FFF2-40B4-BE49-F238E27FC236}">
                <a16:creationId xmlns:a16="http://schemas.microsoft.com/office/drawing/2014/main" id="{59532A50-067A-44F8-A9CD-49870A4F266B}"/>
              </a:ext>
            </a:extLst>
          </p:cNvPr>
          <p:cNvSpPr/>
          <p:nvPr/>
        </p:nvSpPr>
        <p:spPr>
          <a:xfrm>
            <a:off x="-390690" y="990600"/>
            <a:ext cx="2747446" cy="2743200"/>
          </a:xfrm>
          <a:prstGeom prst="ellipse">
            <a:avLst/>
          </a:prstGeom>
          <a:pattFill prst="lgGrid">
            <a:fgClr>
              <a:srgbClr val="002060"/>
            </a:fgClr>
            <a:bgClr>
              <a:schemeClr val="bg1"/>
            </a:bgClr>
          </a:patt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Times New Roman" panose="02020603050405020304" pitchFamily="18" charset="0"/>
                <a:cs typeface="Times New Roman" panose="02020603050405020304" pitchFamily="18" charset="0"/>
              </a:rPr>
              <a:t>Supporting Documentation</a:t>
            </a:r>
          </a:p>
        </p:txBody>
      </p:sp>
    </p:spTree>
    <p:extLst>
      <p:ext uri="{BB962C8B-B14F-4D97-AF65-F5344CB8AC3E}">
        <p14:creationId xmlns:p14="http://schemas.microsoft.com/office/powerpoint/2010/main" val="33103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50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allAtOnce"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5215</TotalTime>
  <Words>2868</Words>
  <Application>Microsoft Office PowerPoint</Application>
  <PresentationFormat>On-screen Show (4:3)</PresentationFormat>
  <Paragraphs>387</Paragraphs>
  <Slides>46</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Segoe UI</vt:lpstr>
      <vt:lpstr>Times New Roman</vt:lpstr>
      <vt:lpstr>verdana</vt:lpstr>
      <vt:lpstr>verdana</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Helpful Hints and Tools</vt:lpstr>
      <vt:lpstr>Helpful Hints and Tools</vt:lpstr>
      <vt:lpstr>Expense Documentation Guidance</vt:lpstr>
      <vt:lpstr>Expense Documentation Guidance</vt:lpstr>
      <vt:lpstr>PowerPoint Presentation</vt:lpstr>
      <vt:lpstr>PowerPoint Presentation</vt:lpstr>
      <vt:lpstr>Schedule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EXPENSES FOR CY 2022,  INCLUDING THE LAST MILESTONE,  MUST BE RECORDED AND PAYMENTS REQUESTED  IN CY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Boyle, Jeffrey</dc:creator>
  <cp:lastModifiedBy>Jaigirdar, Zil</cp:lastModifiedBy>
  <cp:revision>332</cp:revision>
  <dcterms:created xsi:type="dcterms:W3CDTF">2019-01-23T19:05:28Z</dcterms:created>
  <dcterms:modified xsi:type="dcterms:W3CDTF">2022-12-14T19:18:16Z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2018-03-15T00:00:00Z</vt:filetime>
  </property>
  <property fmtid="{D5CDD505-2E9C-101B-9397-08002B2CF9AE}" pid="3" name="Creator">
    <vt:lpwstr>Microsoft® PowerPoint® 2016</vt:lpwstr>
  </property>
  <property fmtid="{D5CDD505-2E9C-101B-9397-08002B2CF9AE}" pid="4" name="LastSaved">
    <vt:filetime>2019-01-23T00:00:00Z</vt:filetime>
  </property>
</Properties>
</file>